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9" r:id="rId1"/>
  </p:sldMasterIdLst>
  <p:notesMasterIdLst>
    <p:notesMasterId r:id="rId28"/>
  </p:notesMasterIdLst>
  <p:handoutMasterIdLst>
    <p:handoutMasterId r:id="rId29"/>
  </p:handoutMasterIdLst>
  <p:sldIdLst>
    <p:sldId id="256" r:id="rId2"/>
    <p:sldId id="272" r:id="rId3"/>
    <p:sldId id="280" r:id="rId4"/>
    <p:sldId id="308" r:id="rId5"/>
    <p:sldId id="309" r:id="rId6"/>
    <p:sldId id="276" r:id="rId7"/>
    <p:sldId id="277" r:id="rId8"/>
    <p:sldId id="316" r:id="rId9"/>
    <p:sldId id="317" r:id="rId10"/>
    <p:sldId id="318" r:id="rId11"/>
    <p:sldId id="319" r:id="rId12"/>
    <p:sldId id="315" r:id="rId13"/>
    <p:sldId id="281" r:id="rId14"/>
    <p:sldId id="298" r:id="rId15"/>
    <p:sldId id="300" r:id="rId16"/>
    <p:sldId id="301" r:id="rId17"/>
    <p:sldId id="287" r:id="rId18"/>
    <p:sldId id="288" r:id="rId19"/>
    <p:sldId id="289" r:id="rId20"/>
    <p:sldId id="304" r:id="rId21"/>
    <p:sldId id="305" r:id="rId22"/>
    <p:sldId id="312" r:id="rId23"/>
    <p:sldId id="314" r:id="rId24"/>
    <p:sldId id="306" r:id="rId25"/>
    <p:sldId id="268" r:id="rId26"/>
    <p:sldId id="307" r:id="rId27"/>
  </p:sldIdLst>
  <p:sldSz cx="12192000" cy="6858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2430"/>
    <a:srgbClr val="0432FF"/>
    <a:srgbClr val="D828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90D168-A856-B98A-BB2C-367CA8BE49DB}" v="19" dt="2024-03-14T19:59:31.941"/>
    <p1510:client id="{7F97E50D-8220-A688-B553-E18768E232A2}" v="38" dt="2024-03-14T13:43:31.469"/>
    <p1510:client id="{9B762E92-D058-8CAC-D3EE-9EC819A4CAF1}" v="153" dt="2024-03-13T12:37:24.794"/>
    <p1510:client id="{9DAE9BBF-F090-B55C-6FE8-E2AA883D29F9}" v="206" dt="2024-03-13T20:55:46.464"/>
    <p1510:client id="{D9BCDB99-6591-7C98-39E5-B1F4256AC4CA}" v="49" dt="2024-03-14T16:46:25.754"/>
    <p1510:client id="{F9A5DC53-C954-B61B-87C6-1BE1FEA249E5}" v="2" dt="2024-03-14T15:37:51.0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136" autoAdjust="0"/>
    <p:restoredTop sz="95153"/>
  </p:normalViewPr>
  <p:slideViewPr>
    <p:cSldViewPr snapToGrid="0" snapToObjects="1">
      <p:cViewPr varScale="1">
        <p:scale>
          <a:sx n="88" d="100"/>
          <a:sy n="88" d="100"/>
        </p:scale>
        <p:origin x="720" y="67"/>
      </p:cViewPr>
      <p:guideLst/>
    </p:cSldViewPr>
  </p:slideViewPr>
  <p:notesTextViewPr>
    <p:cViewPr>
      <p:scale>
        <a:sx n="1" d="1"/>
        <a:sy n="1" d="1"/>
      </p:scale>
      <p:origin x="0" y="0"/>
    </p:cViewPr>
  </p:notesTextViewPr>
  <p:notesViewPr>
    <p:cSldViewPr snapToGrid="0" snapToObjects="1">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B90F265C-9DF2-E8FB-C281-49A95720C62B}"/>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xmlns="" id="{EC688A12-072E-E9DD-75D8-792036B5CAB6}"/>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A85F0298-9D9B-42EE-9FBC-5BF5BA8C94E8}" type="datetimeFigureOut">
              <a:rPr lang="en-GB" smtClean="0"/>
              <a:t>15/03/2024</a:t>
            </a:fld>
            <a:endParaRPr lang="en-GB"/>
          </a:p>
        </p:txBody>
      </p:sp>
      <p:sp>
        <p:nvSpPr>
          <p:cNvPr id="4" name="Footer Placeholder 3">
            <a:extLst>
              <a:ext uri="{FF2B5EF4-FFF2-40B4-BE49-F238E27FC236}">
                <a16:creationId xmlns:a16="http://schemas.microsoft.com/office/drawing/2014/main" xmlns="" id="{A4286D79-EFC6-014D-40F3-68F8FB024E05}"/>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xmlns="" id="{E0CA9D36-8240-DBBB-128E-9E573BE9AC2B}"/>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83C436C1-A97E-48B9-A38A-E4B8449736C9}" type="slidenum">
              <a:rPr lang="en-GB" smtClean="0"/>
              <a:t>‹#›</a:t>
            </a:fld>
            <a:endParaRPr lang="en-GB"/>
          </a:p>
        </p:txBody>
      </p:sp>
    </p:spTree>
    <p:extLst>
      <p:ext uri="{BB962C8B-B14F-4D97-AF65-F5344CB8AC3E}">
        <p14:creationId xmlns:p14="http://schemas.microsoft.com/office/powerpoint/2010/main" val="12914307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x-none"/>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176F15EC-E103-EA4C-8F3D-F70BFBFE368F}" type="datetimeFigureOut">
              <a:rPr lang="x-none" smtClean="0"/>
              <a:t>3/15/2024</a:t>
            </a:fld>
            <a:endParaRPr lang="x-none"/>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x-none"/>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x-none"/>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915D39E-BF79-5044-9B9C-292D64001D90}" type="slidenum">
              <a:rPr lang="x-none" smtClean="0"/>
              <a:t>‹#›</a:t>
            </a:fld>
            <a:endParaRPr lang="x-none"/>
          </a:p>
        </p:txBody>
      </p:sp>
    </p:spTree>
    <p:extLst>
      <p:ext uri="{BB962C8B-B14F-4D97-AF65-F5344CB8AC3E}">
        <p14:creationId xmlns:p14="http://schemas.microsoft.com/office/powerpoint/2010/main" val="1300343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GB" dirty="0"/>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21" name="Footer Placeholder 20"/>
          <p:cNvSpPr>
            <a:spLocks noGrp="1"/>
          </p:cNvSpPr>
          <p:nvPr>
            <p:ph type="ftr" sz="quarter" idx="11"/>
          </p:nvPr>
        </p:nvSpPr>
        <p:spPr>
          <a:xfrm>
            <a:off x="1453896" y="5211060"/>
            <a:ext cx="5905500" cy="228600"/>
          </a:xfrm>
          <a:prstGeom prst="rect">
            <a:avLst/>
          </a:prstGeom>
        </p:spPr>
        <p:txBody>
          <a:bodyPr/>
          <a:lstStyle>
            <a:lvl1pPr algn="l">
              <a:defRPr>
                <a:solidFill>
                  <a:schemeClr val="tx1">
                    <a:lumMod val="75000"/>
                    <a:lumOff val="25000"/>
                  </a:schemeClr>
                </a:solidFill>
              </a:defRPr>
            </a:lvl1pPr>
          </a:lstStyle>
          <a:p>
            <a:r>
              <a:rPr lang="en-GB"/>
              <a:t>Title of the Project</a:t>
            </a:r>
            <a:endParaRPr lang="x-none"/>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E9C29D53-9981-884B-B5B6-B5743DF81FD1}" type="slidenum">
              <a:rPr lang="x-none" smtClean="0"/>
              <a:t>‹#›</a:t>
            </a:fld>
            <a:endParaRPr lang="x-none"/>
          </a:p>
        </p:txBody>
      </p:sp>
      <p:sp>
        <p:nvSpPr>
          <p:cNvPr id="23" name="Rectangle 22">
            <a:extLst>
              <a:ext uri="{FF2B5EF4-FFF2-40B4-BE49-F238E27FC236}">
                <a16:creationId xmlns:a16="http://schemas.microsoft.com/office/drawing/2014/main" xmlns="" id="{ACC9C879-EF2D-BA4E-B6A9-D4377737278E}"/>
              </a:ext>
            </a:extLst>
          </p:cNvPr>
          <p:cNvSpPr/>
          <p:nvPr userDrawn="1"/>
        </p:nvSpPr>
        <p:spPr>
          <a:xfrm>
            <a:off x="0" y="0"/>
            <a:ext cx="12192000" cy="156226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sz="2400" dirty="0">
                <a:latin typeface="Arial" panose="020B0604020202020204" pitchFamily="34" charset="0"/>
                <a:cs typeface="Arial" panose="020B0604020202020204" pitchFamily="34" charset="0"/>
              </a:rPr>
              <a:t>EEE </a:t>
            </a:r>
            <a:r>
              <a:rPr lang="en-US" sz="2400" dirty="0">
                <a:latin typeface="Arial" panose="020B0604020202020204" pitchFamily="34" charset="0"/>
                <a:cs typeface="Arial" panose="020B0604020202020204" pitchFamily="34" charset="0"/>
              </a:rPr>
              <a:t>xxx</a:t>
            </a:r>
            <a:r>
              <a:rPr lang="x-none" sz="2400" dirty="0">
                <a:latin typeface="Arial" panose="020B0604020202020204" pitchFamily="34" charset="0"/>
                <a:cs typeface="Arial" panose="020B0604020202020204" pitchFamily="34" charset="0"/>
              </a:rPr>
              <a:t> – </a:t>
            </a:r>
            <a:r>
              <a:rPr lang="en-US" sz="2400" dirty="0">
                <a:latin typeface="Arial" panose="020B0604020202020204" pitchFamily="34" charset="0"/>
                <a:cs typeface="Arial" panose="020B0604020202020204" pitchFamily="34" charset="0"/>
              </a:rPr>
              <a:t>Course Title</a:t>
            </a:r>
            <a:r>
              <a:rPr lang="x-none" sz="2400" dirty="0">
                <a:latin typeface="Arial" panose="020B0604020202020204" pitchFamily="34" charset="0"/>
                <a:cs typeface="Arial" panose="020B0604020202020204" pitchFamily="34" charset="0"/>
              </a:rPr>
              <a:t> Laboratory</a:t>
            </a:r>
          </a:p>
          <a:p>
            <a:pPr marL="0" marR="0" lvl="0" indent="0" algn="ctr" defTabSz="457200" rtl="0" eaLnBrk="1" fontAlgn="auto" latinLnBrk="0" hangingPunct="1">
              <a:lnSpc>
                <a:spcPct val="100000"/>
              </a:lnSpc>
              <a:spcBef>
                <a:spcPts val="0"/>
              </a:spcBef>
              <a:spcAft>
                <a:spcPts val="0"/>
              </a:spcAft>
              <a:buClrTx/>
              <a:buSzTx/>
              <a:buFontTx/>
              <a:buNone/>
              <a:tabLst/>
              <a:defRPr/>
            </a:pPr>
            <a:r>
              <a:rPr lang="x-none" sz="2800" dirty="0">
                <a:latin typeface="Arial" panose="020B0604020202020204" pitchFamily="34" charset="0"/>
                <a:cs typeface="Arial" panose="020B0604020202020204" pitchFamily="34" charset="0"/>
              </a:rPr>
              <a:t>Jan 202</a:t>
            </a:r>
            <a:r>
              <a:rPr lang="en-US" sz="2800" dirty="0">
                <a:latin typeface="Arial" panose="020B0604020202020204" pitchFamily="34" charset="0"/>
                <a:cs typeface="Arial" panose="020B0604020202020204" pitchFamily="34" charset="0"/>
              </a:rPr>
              <a:t>x </a:t>
            </a:r>
            <a:r>
              <a:rPr lang="x-none" sz="2800" dirty="0">
                <a:latin typeface="Arial" panose="020B0604020202020204" pitchFamily="34" charset="0"/>
                <a:cs typeface="Arial" panose="020B0604020202020204" pitchFamily="34" charset="0"/>
              </a:rPr>
              <a:t>Level-</a:t>
            </a:r>
            <a:r>
              <a:rPr lang="en-US" sz="2800" dirty="0">
                <a:latin typeface="Arial" panose="020B0604020202020204" pitchFamily="34" charset="0"/>
                <a:cs typeface="Arial" panose="020B0604020202020204" pitchFamily="34" charset="0"/>
              </a:rPr>
              <a:t>x</a:t>
            </a:r>
            <a:r>
              <a:rPr lang="x-none" sz="2800" dirty="0">
                <a:latin typeface="Arial" panose="020B0604020202020204" pitchFamily="34" charset="0"/>
                <a:cs typeface="Arial" panose="020B0604020202020204" pitchFamily="34" charset="0"/>
              </a:rPr>
              <a:t> Term-I Section </a:t>
            </a:r>
            <a:r>
              <a:rPr lang="en-US" sz="2800" dirty="0">
                <a:latin typeface="Arial" panose="020B0604020202020204" pitchFamily="34" charset="0"/>
                <a:cs typeface="Arial" panose="020B0604020202020204" pitchFamily="34" charset="0"/>
              </a:rPr>
              <a:t>Z</a:t>
            </a:r>
            <a:endParaRPr lang="x-none" sz="2800" dirty="0">
              <a:latin typeface="Arial" panose="020B0604020202020204" pitchFamily="34" charset="0"/>
              <a:cs typeface="Arial" panose="020B0604020202020204" pitchFamily="34" charset="0"/>
            </a:endParaRPr>
          </a:p>
          <a:p>
            <a:pPr algn="ctr"/>
            <a:r>
              <a:rPr lang="x-none" sz="3600" dirty="0">
                <a:latin typeface="Arial" panose="020B0604020202020204" pitchFamily="34" charset="0"/>
                <a:cs typeface="Arial" panose="020B0604020202020204" pitchFamily="34" charset="0"/>
              </a:rPr>
              <a:t>Final Project Demonstration</a:t>
            </a:r>
          </a:p>
        </p:txBody>
      </p:sp>
      <p:sp>
        <p:nvSpPr>
          <p:cNvPr id="24" name="Rectangle 23">
            <a:extLst>
              <a:ext uri="{FF2B5EF4-FFF2-40B4-BE49-F238E27FC236}">
                <a16:creationId xmlns:a16="http://schemas.microsoft.com/office/drawing/2014/main" xmlns="" id="{A799C6A4-662A-4C47-AB70-4A7A449F40AE}"/>
              </a:ext>
            </a:extLst>
          </p:cNvPr>
          <p:cNvSpPr/>
          <p:nvPr userDrawn="1"/>
        </p:nvSpPr>
        <p:spPr>
          <a:xfrm>
            <a:off x="0" y="5968657"/>
            <a:ext cx="12192000" cy="8893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2865755" algn="ctr"/>
                <a:tab pos="5731510" algn="r"/>
              </a:tabLst>
            </a:pPr>
            <a:r>
              <a:rPr lang="en-US" sz="1800" cap="small" spc="160" dirty="0">
                <a:effectLst/>
                <a:latin typeface="Arial" panose="020B0604020202020204" pitchFamily="34" charset="0"/>
                <a:ea typeface="Times New Roman" panose="02020603050405020304" pitchFamily="18" charset="0"/>
                <a:cs typeface="Arial" panose="020B0604020202020204" pitchFamily="34" charset="0"/>
              </a:rPr>
              <a:t>Bangladesh University of Engineering and Technology</a:t>
            </a:r>
            <a:endParaRPr lang="en-GB" sz="1800" dirty="0">
              <a:effectLst/>
              <a:latin typeface="Arial" panose="020B0604020202020204" pitchFamily="34" charset="0"/>
              <a:ea typeface="Times New Roman" panose="02020603050405020304" pitchFamily="18" charset="0"/>
              <a:cs typeface="Arial" panose="020B0604020202020204" pitchFamily="34" charset="0"/>
            </a:endParaRPr>
          </a:p>
          <a:p>
            <a:pPr algn="ctr"/>
            <a:r>
              <a:rPr lang="en-US" sz="1800" cap="small" spc="160" dirty="0">
                <a:effectLst/>
                <a:latin typeface="Arial" panose="020B0604020202020204" pitchFamily="34" charset="0"/>
                <a:ea typeface="Times New Roman" panose="02020603050405020304" pitchFamily="18" charset="0"/>
                <a:cs typeface="Arial" panose="020B0604020202020204" pitchFamily="34" charset="0"/>
              </a:rPr>
              <a:t>Department of Electrical and Electronic Engineering</a:t>
            </a:r>
            <a:endParaRPr lang="x-none" sz="2400" dirty="0">
              <a:latin typeface="Arial" panose="020B0604020202020204" pitchFamily="34" charset="0"/>
              <a:cs typeface="Arial" panose="020B0604020202020204" pitchFamily="34" charset="0"/>
            </a:endParaRPr>
          </a:p>
        </p:txBody>
      </p:sp>
      <p:pic>
        <p:nvPicPr>
          <p:cNvPr id="9" name="Graphic 8">
            <a:extLst>
              <a:ext uri="{FF2B5EF4-FFF2-40B4-BE49-F238E27FC236}">
                <a16:creationId xmlns:a16="http://schemas.microsoft.com/office/drawing/2014/main" xmlns="" id="{89B5FDC4-269D-0A46-8DED-E482158D83E5}"/>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xmlns="" r:embed="rId3"/>
              </a:ext>
            </a:extLst>
          </a:blip>
          <a:srcRect r="84048"/>
          <a:stretch/>
        </p:blipFill>
        <p:spPr>
          <a:xfrm>
            <a:off x="1682496" y="6046044"/>
            <a:ext cx="793630" cy="734567"/>
          </a:xfrm>
          <a:prstGeom prst="rect">
            <a:avLst/>
          </a:prstGeom>
        </p:spPr>
      </p:pic>
    </p:spTree>
    <p:extLst>
      <p:ext uri="{BB962C8B-B14F-4D97-AF65-F5344CB8AC3E}">
        <p14:creationId xmlns:p14="http://schemas.microsoft.com/office/powerpoint/2010/main" val="44689213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xmlns="" id="{C9649038-E67C-F32D-3A4E-49766B9CE12F}"/>
              </a:ext>
            </a:extLst>
          </p:cNvPr>
          <p:cNvSpPr>
            <a:spLocks noGrp="1"/>
          </p:cNvSpPr>
          <p:nvPr>
            <p:ph type="dt" sz="half" idx="10"/>
          </p:nvPr>
        </p:nvSpPr>
        <p:spPr/>
        <p:txBody>
          <a:bodyPr/>
          <a:lstStyle/>
          <a:p>
            <a:r>
              <a:rPr lang="en-US"/>
              <a:t>EEE 416 (2022) – Final Project Group A.XY</a:t>
            </a:r>
            <a:endParaRPr lang="x-none" dirty="0"/>
          </a:p>
        </p:txBody>
      </p:sp>
      <p:sp>
        <p:nvSpPr>
          <p:cNvPr id="5" name="Footer Placeholder 4">
            <a:extLst>
              <a:ext uri="{FF2B5EF4-FFF2-40B4-BE49-F238E27FC236}">
                <a16:creationId xmlns:a16="http://schemas.microsoft.com/office/drawing/2014/main" xmlns="" id="{D54079AD-4F4B-2A08-E54B-560665B9ABE1}"/>
              </a:ext>
            </a:extLst>
          </p:cNvPr>
          <p:cNvSpPr>
            <a:spLocks noGrp="1"/>
          </p:cNvSpPr>
          <p:nvPr>
            <p:ph type="ftr" sz="quarter" idx="11"/>
          </p:nvPr>
        </p:nvSpPr>
        <p:spPr/>
        <p:txBody>
          <a:bodyPr/>
          <a:lstStyle/>
          <a:p>
            <a:pPr algn="ctr"/>
            <a:r>
              <a:rPr lang="x-none"/>
              <a:t>Title of the Project</a:t>
            </a:r>
            <a:endParaRPr lang="x-none" dirty="0"/>
          </a:p>
        </p:txBody>
      </p:sp>
      <p:sp>
        <p:nvSpPr>
          <p:cNvPr id="6" name="Slide Number Placeholder 5">
            <a:extLst>
              <a:ext uri="{FF2B5EF4-FFF2-40B4-BE49-F238E27FC236}">
                <a16:creationId xmlns:a16="http://schemas.microsoft.com/office/drawing/2014/main" xmlns="" id="{B2FBC4AE-B903-2951-368D-1CD59AE1F142}"/>
              </a:ext>
            </a:extLst>
          </p:cNvPr>
          <p:cNvSpPr>
            <a:spLocks noGrp="1"/>
          </p:cNvSpPr>
          <p:nvPr>
            <p:ph type="sldNum" sz="quarter" idx="12"/>
          </p:nvPr>
        </p:nvSpPr>
        <p:spPr/>
        <p:txBody>
          <a:bodyPr/>
          <a:lstStyle/>
          <a:p>
            <a:fld id="{E9C29D53-9981-884B-B5B6-B5743DF81FD1}" type="slidenum">
              <a:rPr lang="x-none" smtClean="0"/>
              <a:pPr/>
              <a:t>‹#›</a:t>
            </a:fld>
            <a:endParaRPr lang="x-none" dirty="0"/>
          </a:p>
        </p:txBody>
      </p:sp>
    </p:spTree>
    <p:extLst>
      <p:ext uri="{BB962C8B-B14F-4D97-AF65-F5344CB8AC3E}">
        <p14:creationId xmlns:p14="http://schemas.microsoft.com/office/powerpoint/2010/main" val="3219430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Slide Number Placeholder 6"/>
          <p:cNvSpPr>
            <a:spLocks noGrp="1"/>
          </p:cNvSpPr>
          <p:nvPr>
            <p:ph type="sldNum" sz="quarter" idx="12"/>
          </p:nvPr>
        </p:nvSpPr>
        <p:spPr/>
        <p:txBody>
          <a:bodyPr/>
          <a:lstStyle/>
          <a:p>
            <a:fld id="{E9C29D53-9981-884B-B5B6-B5743DF81FD1}" type="slidenum">
              <a:rPr lang="x-none" smtClean="0"/>
              <a:t>‹#›</a:t>
            </a:fld>
            <a:endParaRPr lang="x-none"/>
          </a:p>
        </p:txBody>
      </p:sp>
      <p:sp>
        <p:nvSpPr>
          <p:cNvPr id="9" name="Date Placeholder 5">
            <a:extLst>
              <a:ext uri="{FF2B5EF4-FFF2-40B4-BE49-F238E27FC236}">
                <a16:creationId xmlns:a16="http://schemas.microsoft.com/office/drawing/2014/main" xmlns="" id="{7A532869-E847-B04C-9454-B1BBC68D6D5E}"/>
              </a:ext>
            </a:extLst>
          </p:cNvPr>
          <p:cNvSpPr>
            <a:spLocks noGrp="1"/>
          </p:cNvSpPr>
          <p:nvPr>
            <p:ph type="dt" sz="half" idx="10"/>
          </p:nvPr>
        </p:nvSpPr>
        <p:spPr>
          <a:xfrm>
            <a:off x="432486" y="6501637"/>
            <a:ext cx="4825314" cy="375412"/>
          </a:xfrm>
        </p:spPr>
        <p:txBody>
          <a:bodyPr/>
          <a:lstStyle/>
          <a:p>
            <a:r>
              <a:rPr lang="en-US"/>
              <a:t>EEE 416 (2022) – Final Project Group A.XY</a:t>
            </a:r>
            <a:endParaRPr lang="x-none" dirty="0"/>
          </a:p>
        </p:txBody>
      </p:sp>
      <p:sp>
        <p:nvSpPr>
          <p:cNvPr id="10" name="Footer Placeholder 6">
            <a:extLst>
              <a:ext uri="{FF2B5EF4-FFF2-40B4-BE49-F238E27FC236}">
                <a16:creationId xmlns:a16="http://schemas.microsoft.com/office/drawing/2014/main" xmlns="" id="{39C3B094-71D1-654C-855E-07B8BFC1B41C}"/>
              </a:ext>
            </a:extLst>
          </p:cNvPr>
          <p:cNvSpPr>
            <a:spLocks noGrp="1"/>
          </p:cNvSpPr>
          <p:nvPr>
            <p:ph type="ftr" sz="quarter" idx="11"/>
          </p:nvPr>
        </p:nvSpPr>
        <p:spPr>
          <a:xfrm>
            <a:off x="5257800" y="6482588"/>
            <a:ext cx="6153150" cy="375412"/>
          </a:xfrm>
        </p:spPr>
        <p:txBody>
          <a:bodyPr/>
          <a:lstStyle/>
          <a:p>
            <a:r>
              <a:rPr lang="x-none" dirty="0"/>
              <a:t>Title of the Project</a:t>
            </a:r>
          </a:p>
        </p:txBody>
      </p:sp>
    </p:spTree>
    <p:extLst>
      <p:ext uri="{BB962C8B-B14F-4D97-AF65-F5344CB8AC3E}">
        <p14:creationId xmlns:p14="http://schemas.microsoft.com/office/powerpoint/2010/main" val="4237455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Slide Number Placeholder 8"/>
          <p:cNvSpPr>
            <a:spLocks noGrp="1"/>
          </p:cNvSpPr>
          <p:nvPr>
            <p:ph type="sldNum" sz="quarter" idx="12"/>
          </p:nvPr>
        </p:nvSpPr>
        <p:spPr/>
        <p:txBody>
          <a:bodyPr/>
          <a:lstStyle/>
          <a:p>
            <a:fld id="{E9C29D53-9981-884B-B5B6-B5743DF81FD1}" type="slidenum">
              <a:rPr lang="x-none" smtClean="0"/>
              <a:t>‹#›</a:t>
            </a:fld>
            <a:endParaRPr lang="x-none"/>
          </a:p>
        </p:txBody>
      </p:sp>
      <p:sp>
        <p:nvSpPr>
          <p:cNvPr id="10" name="Date Placeholder 5">
            <a:extLst>
              <a:ext uri="{FF2B5EF4-FFF2-40B4-BE49-F238E27FC236}">
                <a16:creationId xmlns:a16="http://schemas.microsoft.com/office/drawing/2014/main" xmlns="" id="{3AA596F9-6385-224E-8B6A-509678335D14}"/>
              </a:ext>
            </a:extLst>
          </p:cNvPr>
          <p:cNvSpPr>
            <a:spLocks noGrp="1"/>
          </p:cNvSpPr>
          <p:nvPr>
            <p:ph type="dt" sz="half" idx="10"/>
          </p:nvPr>
        </p:nvSpPr>
        <p:spPr>
          <a:xfrm>
            <a:off x="432486" y="6501637"/>
            <a:ext cx="4825314" cy="375412"/>
          </a:xfrm>
        </p:spPr>
        <p:txBody>
          <a:bodyPr/>
          <a:lstStyle/>
          <a:p>
            <a:r>
              <a:rPr lang="en-US"/>
              <a:t>EEE 416 (2022) – Final Project Group A.XY</a:t>
            </a:r>
            <a:endParaRPr lang="x-none" dirty="0"/>
          </a:p>
        </p:txBody>
      </p:sp>
      <p:sp>
        <p:nvSpPr>
          <p:cNvPr id="11" name="Footer Placeholder 6">
            <a:extLst>
              <a:ext uri="{FF2B5EF4-FFF2-40B4-BE49-F238E27FC236}">
                <a16:creationId xmlns:a16="http://schemas.microsoft.com/office/drawing/2014/main" xmlns="" id="{1CB05F73-B36B-5A48-81EA-E76B135758B3}"/>
              </a:ext>
            </a:extLst>
          </p:cNvPr>
          <p:cNvSpPr>
            <a:spLocks noGrp="1"/>
          </p:cNvSpPr>
          <p:nvPr>
            <p:ph type="ftr" sz="quarter" idx="11"/>
          </p:nvPr>
        </p:nvSpPr>
        <p:spPr>
          <a:xfrm>
            <a:off x="5257800" y="6482588"/>
            <a:ext cx="6153150" cy="375412"/>
          </a:xfrm>
        </p:spPr>
        <p:txBody>
          <a:bodyPr/>
          <a:lstStyle/>
          <a:p>
            <a:r>
              <a:rPr lang="x-none" dirty="0"/>
              <a:t>Title of the Project</a:t>
            </a:r>
          </a:p>
        </p:txBody>
      </p:sp>
    </p:spTree>
    <p:extLst>
      <p:ext uri="{BB962C8B-B14F-4D97-AF65-F5344CB8AC3E}">
        <p14:creationId xmlns:p14="http://schemas.microsoft.com/office/powerpoint/2010/main" val="3184022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5" name="Slide Number Placeholder 4"/>
          <p:cNvSpPr>
            <a:spLocks noGrp="1"/>
          </p:cNvSpPr>
          <p:nvPr>
            <p:ph type="sldNum" sz="quarter" idx="12"/>
          </p:nvPr>
        </p:nvSpPr>
        <p:spPr/>
        <p:txBody>
          <a:bodyPr/>
          <a:lstStyle/>
          <a:p>
            <a:fld id="{E9C29D53-9981-884B-B5B6-B5743DF81FD1}" type="slidenum">
              <a:rPr lang="x-none" smtClean="0"/>
              <a:t>‹#›</a:t>
            </a:fld>
            <a:endParaRPr lang="x-none"/>
          </a:p>
        </p:txBody>
      </p:sp>
      <p:sp>
        <p:nvSpPr>
          <p:cNvPr id="6" name="Date Placeholder 5">
            <a:extLst>
              <a:ext uri="{FF2B5EF4-FFF2-40B4-BE49-F238E27FC236}">
                <a16:creationId xmlns:a16="http://schemas.microsoft.com/office/drawing/2014/main" xmlns="" id="{24A8BE3A-860F-304A-9628-0D1C6721E98C}"/>
              </a:ext>
            </a:extLst>
          </p:cNvPr>
          <p:cNvSpPr>
            <a:spLocks noGrp="1"/>
          </p:cNvSpPr>
          <p:nvPr>
            <p:ph type="dt" sz="half" idx="10"/>
          </p:nvPr>
        </p:nvSpPr>
        <p:spPr>
          <a:xfrm>
            <a:off x="432486" y="6501637"/>
            <a:ext cx="4825314" cy="375412"/>
          </a:xfrm>
        </p:spPr>
        <p:txBody>
          <a:bodyPr/>
          <a:lstStyle/>
          <a:p>
            <a:r>
              <a:rPr lang="en-US"/>
              <a:t>EEE 416 (2022) – Final Project Group A.XY</a:t>
            </a:r>
            <a:endParaRPr lang="x-none" dirty="0"/>
          </a:p>
        </p:txBody>
      </p:sp>
      <p:sp>
        <p:nvSpPr>
          <p:cNvPr id="7" name="Footer Placeholder 6">
            <a:extLst>
              <a:ext uri="{FF2B5EF4-FFF2-40B4-BE49-F238E27FC236}">
                <a16:creationId xmlns:a16="http://schemas.microsoft.com/office/drawing/2014/main" xmlns="" id="{78BF763A-9E9F-6745-958E-87128C40B814}"/>
              </a:ext>
            </a:extLst>
          </p:cNvPr>
          <p:cNvSpPr>
            <a:spLocks noGrp="1"/>
          </p:cNvSpPr>
          <p:nvPr>
            <p:ph type="ftr" sz="quarter" idx="11"/>
          </p:nvPr>
        </p:nvSpPr>
        <p:spPr>
          <a:xfrm>
            <a:off x="5257800" y="6482588"/>
            <a:ext cx="6153150" cy="375412"/>
          </a:xfrm>
        </p:spPr>
        <p:txBody>
          <a:bodyPr/>
          <a:lstStyle/>
          <a:p>
            <a:r>
              <a:rPr lang="x-none" dirty="0"/>
              <a:t>Title of the Project</a:t>
            </a:r>
          </a:p>
        </p:txBody>
      </p:sp>
    </p:spTree>
    <p:extLst>
      <p:ext uri="{BB962C8B-B14F-4D97-AF65-F5344CB8AC3E}">
        <p14:creationId xmlns:p14="http://schemas.microsoft.com/office/powerpoint/2010/main" val="1448220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9C29D53-9981-884B-B5B6-B5743DF81FD1}" type="slidenum">
              <a:rPr lang="x-none" smtClean="0"/>
              <a:t>‹#›</a:t>
            </a:fld>
            <a:endParaRPr lang="x-none"/>
          </a:p>
        </p:txBody>
      </p:sp>
      <p:sp>
        <p:nvSpPr>
          <p:cNvPr id="5" name="Date Placeholder 5">
            <a:extLst>
              <a:ext uri="{FF2B5EF4-FFF2-40B4-BE49-F238E27FC236}">
                <a16:creationId xmlns:a16="http://schemas.microsoft.com/office/drawing/2014/main" xmlns="" id="{7E522AF0-01E9-C04B-A4BD-1E790BA6B079}"/>
              </a:ext>
            </a:extLst>
          </p:cNvPr>
          <p:cNvSpPr>
            <a:spLocks noGrp="1"/>
          </p:cNvSpPr>
          <p:nvPr>
            <p:ph type="dt" sz="half" idx="10"/>
          </p:nvPr>
        </p:nvSpPr>
        <p:spPr>
          <a:xfrm>
            <a:off x="432486" y="6501637"/>
            <a:ext cx="4825314" cy="375412"/>
          </a:xfrm>
        </p:spPr>
        <p:txBody>
          <a:bodyPr/>
          <a:lstStyle/>
          <a:p>
            <a:r>
              <a:rPr lang="en-US"/>
              <a:t>EEE 416 (2022) – Final Project Group A.XY</a:t>
            </a:r>
            <a:endParaRPr lang="x-none" dirty="0"/>
          </a:p>
        </p:txBody>
      </p:sp>
      <p:sp>
        <p:nvSpPr>
          <p:cNvPr id="6" name="Footer Placeholder 6">
            <a:extLst>
              <a:ext uri="{FF2B5EF4-FFF2-40B4-BE49-F238E27FC236}">
                <a16:creationId xmlns:a16="http://schemas.microsoft.com/office/drawing/2014/main" xmlns="" id="{6FE88DDB-FE65-5846-A692-EED395E9C200}"/>
              </a:ext>
            </a:extLst>
          </p:cNvPr>
          <p:cNvSpPr>
            <a:spLocks noGrp="1"/>
          </p:cNvSpPr>
          <p:nvPr>
            <p:ph type="ftr" sz="quarter" idx="11"/>
          </p:nvPr>
        </p:nvSpPr>
        <p:spPr>
          <a:xfrm>
            <a:off x="5257800" y="6482588"/>
            <a:ext cx="6153150" cy="375412"/>
          </a:xfrm>
        </p:spPr>
        <p:txBody>
          <a:bodyPr/>
          <a:lstStyle/>
          <a:p>
            <a:r>
              <a:rPr lang="x-none" dirty="0"/>
              <a:t>Title of the Project</a:t>
            </a:r>
          </a:p>
        </p:txBody>
      </p:sp>
    </p:spTree>
    <p:extLst>
      <p:ext uri="{BB962C8B-B14F-4D97-AF65-F5344CB8AC3E}">
        <p14:creationId xmlns:p14="http://schemas.microsoft.com/office/powerpoint/2010/main" val="3970478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D852ED7D-C8C9-FC45-9D41-2B197068D5F8}"/>
              </a:ext>
            </a:extLst>
          </p:cNvPr>
          <p:cNvSpPr/>
          <p:nvPr userDrawn="1"/>
        </p:nvSpPr>
        <p:spPr>
          <a:xfrm>
            <a:off x="1" y="6457189"/>
            <a:ext cx="12192000" cy="4131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 name="Title Placeholder 1"/>
          <p:cNvSpPr>
            <a:spLocks noGrp="1"/>
          </p:cNvSpPr>
          <p:nvPr>
            <p:ph type="title"/>
          </p:nvPr>
        </p:nvSpPr>
        <p:spPr>
          <a:xfrm>
            <a:off x="1066800" y="459714"/>
            <a:ext cx="10058400" cy="729006"/>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1066800" y="1493520"/>
            <a:ext cx="10058400" cy="4541520"/>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5"/>
          <p:cNvSpPr>
            <a:spLocks noGrp="1"/>
          </p:cNvSpPr>
          <p:nvPr>
            <p:ph type="sldNum" sz="quarter" idx="4"/>
          </p:nvPr>
        </p:nvSpPr>
        <p:spPr>
          <a:xfrm>
            <a:off x="11410950" y="6501638"/>
            <a:ext cx="521970" cy="308530"/>
          </a:xfrm>
          <a:prstGeom prst="rect">
            <a:avLst/>
          </a:prstGeom>
        </p:spPr>
        <p:txBody>
          <a:bodyPr vert="horz" lIns="91440" tIns="45720" rIns="91440" bIns="45720" rtlCol="0" anchor="b"/>
          <a:lstStyle>
            <a:lvl1pPr algn="r">
              <a:defRPr sz="1400" b="1">
                <a:solidFill>
                  <a:schemeClr val="bg1"/>
                </a:solidFill>
              </a:defRPr>
            </a:lvl1pPr>
          </a:lstStyle>
          <a:p>
            <a:fld id="{E9C29D53-9981-884B-B5B6-B5743DF81FD1}" type="slidenum">
              <a:rPr lang="x-none" smtClean="0"/>
              <a:pPr/>
              <a:t>‹#›</a:t>
            </a:fld>
            <a:endParaRPr lang="x-none" dirty="0"/>
          </a:p>
        </p:txBody>
      </p:sp>
      <p:pic>
        <p:nvPicPr>
          <p:cNvPr id="9" name="Graphic 8">
            <a:extLst>
              <a:ext uri="{FF2B5EF4-FFF2-40B4-BE49-F238E27FC236}">
                <a16:creationId xmlns:a16="http://schemas.microsoft.com/office/drawing/2014/main" xmlns="" id="{8D083A58-BF4A-C247-A39E-31621332A2F9}"/>
              </a:ext>
            </a:extLst>
          </p:cNvPr>
          <p:cNvPicPr>
            <a:picLocks noChangeAspect="1"/>
          </p:cNvPicPr>
          <p:nvPr userDrawn="1"/>
        </p:nvPicPr>
        <p:blipFill rotWithShape="1">
          <a:blip r:embed="rId8" cstate="screen">
            <a:extLst>
              <a:ext uri="{28A0092B-C50C-407E-A947-70E740481C1C}">
                <a14:useLocalDpi xmlns:a14="http://schemas.microsoft.com/office/drawing/2010/main"/>
              </a:ext>
              <a:ext uri="{96DAC541-7B7A-43D3-8B79-37D633B846F1}">
                <asvg:svgBlip xmlns:asvg="http://schemas.microsoft.com/office/drawing/2016/SVG/main" xmlns="" r:embed="rId9"/>
              </a:ext>
            </a:extLst>
          </a:blip>
          <a:srcRect r="84048"/>
          <a:stretch/>
        </p:blipFill>
        <p:spPr>
          <a:xfrm>
            <a:off x="51125" y="6457189"/>
            <a:ext cx="381361" cy="352979"/>
          </a:xfrm>
          <a:prstGeom prst="rect">
            <a:avLst/>
          </a:prstGeom>
        </p:spPr>
      </p:pic>
      <p:sp>
        <p:nvSpPr>
          <p:cNvPr id="10" name="Date Placeholder 5">
            <a:extLst>
              <a:ext uri="{FF2B5EF4-FFF2-40B4-BE49-F238E27FC236}">
                <a16:creationId xmlns:a16="http://schemas.microsoft.com/office/drawing/2014/main" xmlns="" id="{576C60AE-BF9F-E948-A464-57EC6013BD0B}"/>
              </a:ext>
            </a:extLst>
          </p:cNvPr>
          <p:cNvSpPr>
            <a:spLocks noGrp="1"/>
          </p:cNvSpPr>
          <p:nvPr>
            <p:ph type="dt" sz="half" idx="2"/>
          </p:nvPr>
        </p:nvSpPr>
        <p:spPr>
          <a:xfrm>
            <a:off x="432486" y="6501637"/>
            <a:ext cx="3968064" cy="394119"/>
          </a:xfrm>
          <a:prstGeom prst="rect">
            <a:avLst/>
          </a:prstGeom>
        </p:spPr>
        <p:txBody>
          <a:bodyPr/>
          <a:lstStyle>
            <a:lvl1pPr>
              <a:defRPr>
                <a:solidFill>
                  <a:schemeClr val="bg1"/>
                </a:solidFill>
                <a:latin typeface="Arial Narrow" panose="020B0606020202030204" pitchFamily="34" charset="0"/>
              </a:defRPr>
            </a:lvl1pPr>
          </a:lstStyle>
          <a:p>
            <a:r>
              <a:rPr lang="en-US" dirty="0"/>
              <a:t>EEE </a:t>
            </a:r>
            <a:r>
              <a:rPr lang="en-US" dirty="0" err="1"/>
              <a:t>xyz</a:t>
            </a:r>
            <a:r>
              <a:rPr lang="en-US" dirty="0"/>
              <a:t> (202z) – Final Project Group A.XY</a:t>
            </a:r>
            <a:endParaRPr lang="x-none" dirty="0"/>
          </a:p>
        </p:txBody>
      </p:sp>
      <p:sp>
        <p:nvSpPr>
          <p:cNvPr id="11" name="Footer Placeholder 6">
            <a:extLst>
              <a:ext uri="{FF2B5EF4-FFF2-40B4-BE49-F238E27FC236}">
                <a16:creationId xmlns:a16="http://schemas.microsoft.com/office/drawing/2014/main" xmlns="" id="{DCD1120D-AD02-624F-AC7B-A52A109ECB59}"/>
              </a:ext>
            </a:extLst>
          </p:cNvPr>
          <p:cNvSpPr>
            <a:spLocks noGrp="1"/>
          </p:cNvSpPr>
          <p:nvPr>
            <p:ph type="ftr" sz="quarter" idx="3"/>
          </p:nvPr>
        </p:nvSpPr>
        <p:spPr>
          <a:xfrm>
            <a:off x="4400550" y="6507645"/>
            <a:ext cx="5000625" cy="375412"/>
          </a:xfrm>
          <a:prstGeom prst="rect">
            <a:avLst/>
          </a:prstGeom>
        </p:spPr>
        <p:txBody>
          <a:bodyPr/>
          <a:lstStyle>
            <a:lvl1pPr algn="l">
              <a:defRPr>
                <a:solidFill>
                  <a:schemeClr val="bg1"/>
                </a:solidFill>
                <a:latin typeface="Arial Narrow" panose="020B0606020202030204" pitchFamily="34" charset="0"/>
              </a:defRPr>
            </a:lvl1pPr>
          </a:lstStyle>
          <a:p>
            <a:r>
              <a:rPr lang="x-none" dirty="0"/>
              <a:t>Title of the Project</a:t>
            </a:r>
          </a:p>
        </p:txBody>
      </p:sp>
    </p:spTree>
    <p:extLst>
      <p:ext uri="{BB962C8B-B14F-4D97-AF65-F5344CB8AC3E}">
        <p14:creationId xmlns:p14="http://schemas.microsoft.com/office/powerpoint/2010/main" val="4155827765"/>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3" r:id="rId3"/>
    <p:sldLayoutId id="2147483714" r:id="rId4"/>
    <p:sldLayoutId id="2147483715" r:id="rId5"/>
    <p:sldLayoutId id="2147483716" r:id="rId6"/>
  </p:sldLayoutIdLst>
  <p:hf hdr="0"/>
  <p:txStyles>
    <p:titleStyle>
      <a:lvl1pPr algn="l" defTabSz="914400" rtl="0" eaLnBrk="1" latinLnBrk="0" hangingPunct="1">
        <a:lnSpc>
          <a:spcPct val="90000"/>
        </a:lnSpc>
        <a:spcBef>
          <a:spcPct val="0"/>
        </a:spcBef>
        <a:buNone/>
        <a:defRPr lang="en-US" sz="4400" kern="1200" cap="none" spc="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si=mBNWvLYh7oaOY2YT&amp;fbclid=IwAR1rCwBLpZwLIXFakjSCm05nv_lAFczTq02SvBWpnU-ZOQ18aYmOq4ZPzCo&amp;v=__B3RJSNMj0&amp;feature=youtu.be" TargetMode="External"/><Relationship Id="rId2" Type="http://schemas.openxmlformats.org/officeDocument/2006/relationships/hyperlink" Target="https://github.com/KhNafisAhmed/Single-Cycle-Microprocessor-Datapath"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www.circuitschools.com/interfacing-16x2-lcd-module-with-esp32-with-and-without-i2c/?fbclid=IwAR1SXnwuzfOeIbRRPZtAe69jwHGajmTidegC9nIqLZVURAm2q96QmY9ItZo"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4" descr="BUILD &amp; CODE: Elegoo Arduino starter kit servo, LED, and ...">
            <a:extLst>
              <a:ext uri="{FF2B5EF4-FFF2-40B4-BE49-F238E27FC236}">
                <a16:creationId xmlns:a16="http://schemas.microsoft.com/office/drawing/2014/main" xmlns="" id="{AEDB557B-883F-B642-8577-6498598B70A8}"/>
              </a:ext>
            </a:extLst>
          </p:cNvPr>
          <p:cNvPicPr>
            <a:picLocks noChangeAspect="1" noChangeArrowheads="1"/>
          </p:cNvPicPr>
          <p:nvPr/>
        </p:nvPicPr>
        <p:blipFill rotWithShape="1">
          <a:blip r:embed="rId2">
            <a:alphaModFix amt="20000"/>
            <a:extLst>
              <a:ext uri="{28A0092B-C50C-407E-A947-70E740481C1C}">
                <a14:useLocalDpi xmlns:a14="http://schemas.microsoft.com/office/drawing/2010/main" val="0"/>
              </a:ext>
            </a:extLst>
          </a:blip>
          <a:srcRect t="22133" b="11427"/>
          <a:stretch/>
        </p:blipFill>
        <p:spPr bwMode="auto">
          <a:xfrm>
            <a:off x="3175" y="1540713"/>
            <a:ext cx="12188825" cy="4460403"/>
          </a:xfrm>
          <a:prstGeom prst="rect">
            <a:avLst/>
          </a:prstGeom>
          <a:noFill/>
          <a:extLst>
            <a:ext uri="{909E8E84-426E-40DD-AFC4-6F175D3DCCD1}">
              <a14:hiddenFill xmlns:a14="http://schemas.microsoft.com/office/drawing/2010/main">
                <a:solidFill>
                  <a:srgbClr val="FFFFFF"/>
                </a:solidFill>
              </a14:hiddenFill>
            </a:ext>
          </a:extLst>
        </p:spPr>
      </p:pic>
      <p:sp>
        <p:nvSpPr>
          <p:cNvPr id="34" name="Title 1">
            <a:extLst>
              <a:ext uri="{FF2B5EF4-FFF2-40B4-BE49-F238E27FC236}">
                <a16:creationId xmlns:a16="http://schemas.microsoft.com/office/drawing/2014/main" xmlns="" id="{8146C925-AD3C-084C-A393-173805EA7DAE}"/>
              </a:ext>
            </a:extLst>
          </p:cNvPr>
          <p:cNvSpPr>
            <a:spLocks noGrp="1"/>
          </p:cNvSpPr>
          <p:nvPr>
            <p:ph type="ctrTitle"/>
          </p:nvPr>
        </p:nvSpPr>
        <p:spPr>
          <a:xfrm>
            <a:off x="311853" y="1684864"/>
            <a:ext cx="11571461" cy="1751646"/>
          </a:xfrm>
          <a:ln>
            <a:solidFill>
              <a:schemeClr val="bg1">
                <a:lumMod val="50000"/>
              </a:schemeClr>
            </a:solidFill>
          </a:ln>
        </p:spPr>
        <p:txBody>
          <a:bodyPr/>
          <a:lstStyle/>
          <a:p>
            <a:r>
              <a:rPr lang="en-US" sz="3800" cap="none" dirty="0">
                <a:latin typeface="Arial Black"/>
              </a:rPr>
              <a:t>Visualizing </a:t>
            </a:r>
            <a:r>
              <a:rPr lang="en-US" sz="3800" cap="none" dirty="0" err="1">
                <a:latin typeface="Arial Black"/>
              </a:rPr>
              <a:t>Datapath</a:t>
            </a:r>
            <a:r>
              <a:rPr lang="en-US" sz="3800" cap="none" dirty="0">
                <a:latin typeface="Arial Black"/>
              </a:rPr>
              <a:t> for Different Data-Processing Instructions of a Complete Single-Cycle Processor</a:t>
            </a:r>
            <a:endParaRPr lang="x-none" sz="3800" cap="none" dirty="0">
              <a:latin typeface="Arial Black" panose="020B0A04020102020204" pitchFamily="34" charset="0"/>
            </a:endParaRPr>
          </a:p>
        </p:txBody>
      </p:sp>
      <p:sp>
        <p:nvSpPr>
          <p:cNvPr id="35" name="Subtitle 2">
            <a:extLst>
              <a:ext uri="{FF2B5EF4-FFF2-40B4-BE49-F238E27FC236}">
                <a16:creationId xmlns:a16="http://schemas.microsoft.com/office/drawing/2014/main" xmlns="" id="{17F0DBAF-7D79-1641-9F57-35E40E2F3CCD}"/>
              </a:ext>
            </a:extLst>
          </p:cNvPr>
          <p:cNvSpPr>
            <a:spLocks noGrp="1"/>
          </p:cNvSpPr>
          <p:nvPr>
            <p:ph type="subTitle" idx="1"/>
          </p:nvPr>
        </p:nvSpPr>
        <p:spPr>
          <a:xfrm>
            <a:off x="1491175" y="5326165"/>
            <a:ext cx="2350475" cy="885432"/>
          </a:xfrm>
        </p:spPr>
        <p:txBody>
          <a:bodyPr/>
          <a:lstStyle/>
          <a:p>
            <a:r>
              <a:rPr lang="en-US" sz="1200" dirty="0" err="1"/>
              <a:t>Kazi</a:t>
            </a:r>
            <a:r>
              <a:rPr lang="en-US" sz="1200" dirty="0"/>
              <a:t> </a:t>
            </a:r>
            <a:r>
              <a:rPr lang="en-US" sz="1200" dirty="0" err="1"/>
              <a:t>Mubashir</a:t>
            </a:r>
            <a:r>
              <a:rPr lang="en-US" sz="1200" dirty="0"/>
              <a:t> </a:t>
            </a:r>
            <a:r>
              <a:rPr lang="en-US" sz="1200" dirty="0" err="1"/>
              <a:t>Tazwar</a:t>
            </a:r>
            <a:endParaRPr lang="x-none" sz="1200" dirty="0"/>
          </a:p>
          <a:p>
            <a:r>
              <a:rPr lang="x-none" sz="2000" dirty="0"/>
              <a:t>1</a:t>
            </a:r>
            <a:r>
              <a:rPr lang="en-US" sz="2000" dirty="0"/>
              <a:t>9</a:t>
            </a:r>
            <a:r>
              <a:rPr lang="x-none" sz="2000" dirty="0"/>
              <a:t>06</a:t>
            </a:r>
            <a:r>
              <a:rPr lang="en-US" sz="2000" dirty="0"/>
              <a:t>142</a:t>
            </a:r>
            <a:endParaRPr lang="x-none" sz="2000" dirty="0"/>
          </a:p>
        </p:txBody>
      </p:sp>
      <p:sp>
        <p:nvSpPr>
          <p:cNvPr id="36" name="Subtitle 2">
            <a:extLst>
              <a:ext uri="{FF2B5EF4-FFF2-40B4-BE49-F238E27FC236}">
                <a16:creationId xmlns:a16="http://schemas.microsoft.com/office/drawing/2014/main" xmlns="" id="{73D65FC9-0D80-444D-8239-028EF0E63ED0}"/>
              </a:ext>
            </a:extLst>
          </p:cNvPr>
          <p:cNvSpPr txBox="1">
            <a:spLocks/>
          </p:cNvSpPr>
          <p:nvPr/>
        </p:nvSpPr>
        <p:spPr>
          <a:xfrm>
            <a:off x="3863924" y="5326165"/>
            <a:ext cx="2350475" cy="885432"/>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1600" kern="1200" spc="80"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r>
              <a:rPr lang="en-US" sz="1200" dirty="0" err="1"/>
              <a:t>Prantik</a:t>
            </a:r>
            <a:r>
              <a:rPr lang="en-US" sz="1200" dirty="0"/>
              <a:t> Paul</a:t>
            </a:r>
            <a:endParaRPr lang="x-none" sz="1200" dirty="0"/>
          </a:p>
          <a:p>
            <a:r>
              <a:rPr lang="x-none" sz="2000" dirty="0"/>
              <a:t>1</a:t>
            </a:r>
            <a:r>
              <a:rPr lang="en-US" sz="2000" dirty="0"/>
              <a:t>9</a:t>
            </a:r>
            <a:r>
              <a:rPr lang="x-none" sz="2000" dirty="0"/>
              <a:t>06</a:t>
            </a:r>
            <a:r>
              <a:rPr lang="en-US" sz="2000" dirty="0"/>
              <a:t>145</a:t>
            </a:r>
            <a:endParaRPr lang="x-none" sz="2000" dirty="0"/>
          </a:p>
        </p:txBody>
      </p:sp>
      <p:sp>
        <p:nvSpPr>
          <p:cNvPr id="37" name="Subtitle 2">
            <a:extLst>
              <a:ext uri="{FF2B5EF4-FFF2-40B4-BE49-F238E27FC236}">
                <a16:creationId xmlns:a16="http://schemas.microsoft.com/office/drawing/2014/main" xmlns="" id="{C185C57D-A765-0B46-AE76-AD4244F426AB}"/>
              </a:ext>
            </a:extLst>
          </p:cNvPr>
          <p:cNvSpPr txBox="1">
            <a:spLocks/>
          </p:cNvSpPr>
          <p:nvPr/>
        </p:nvSpPr>
        <p:spPr>
          <a:xfrm>
            <a:off x="6117109" y="5333200"/>
            <a:ext cx="2350475" cy="885432"/>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1600" kern="1200" spc="80"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r>
              <a:rPr lang="en-US" sz="1200" dirty="0" err="1"/>
              <a:t>Khondaker</a:t>
            </a:r>
            <a:r>
              <a:rPr lang="en-US" sz="1200" dirty="0"/>
              <a:t> Nafis Ahmed</a:t>
            </a:r>
            <a:endParaRPr lang="x-none" sz="1200" dirty="0"/>
          </a:p>
          <a:p>
            <a:r>
              <a:rPr lang="x-none" sz="2000" dirty="0"/>
              <a:t>1</a:t>
            </a:r>
            <a:r>
              <a:rPr lang="en-US" sz="2000" dirty="0"/>
              <a:t>9</a:t>
            </a:r>
            <a:r>
              <a:rPr lang="x-none" sz="2000" dirty="0"/>
              <a:t>06</a:t>
            </a:r>
            <a:r>
              <a:rPr lang="en-US" sz="2000" dirty="0"/>
              <a:t>147</a:t>
            </a:r>
            <a:endParaRPr lang="x-none" sz="2000" dirty="0"/>
          </a:p>
        </p:txBody>
      </p:sp>
      <p:sp>
        <p:nvSpPr>
          <p:cNvPr id="38" name="Subtitle 2">
            <a:extLst>
              <a:ext uri="{FF2B5EF4-FFF2-40B4-BE49-F238E27FC236}">
                <a16:creationId xmlns:a16="http://schemas.microsoft.com/office/drawing/2014/main" xmlns="" id="{C7A885CF-D2B7-2D4F-9C5B-F2B757DB520C}"/>
              </a:ext>
            </a:extLst>
          </p:cNvPr>
          <p:cNvSpPr txBox="1">
            <a:spLocks/>
          </p:cNvSpPr>
          <p:nvPr/>
        </p:nvSpPr>
        <p:spPr>
          <a:xfrm>
            <a:off x="8490051" y="5323751"/>
            <a:ext cx="2350475" cy="885432"/>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1600" kern="1200" spc="80"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r>
              <a:rPr lang="en-US" sz="1200" dirty="0" err="1"/>
              <a:t>Manjur</a:t>
            </a:r>
            <a:r>
              <a:rPr lang="en-US" sz="1200" dirty="0"/>
              <a:t> </a:t>
            </a:r>
            <a:r>
              <a:rPr lang="en-US" sz="1200" dirty="0" err="1"/>
              <a:t>Muntasir</a:t>
            </a:r>
            <a:endParaRPr lang="x-none" sz="1200" dirty="0"/>
          </a:p>
          <a:p>
            <a:r>
              <a:rPr lang="x-none" sz="2000" dirty="0"/>
              <a:t>1</a:t>
            </a:r>
            <a:r>
              <a:rPr lang="en-US" sz="2000" dirty="0"/>
              <a:t>9</a:t>
            </a:r>
            <a:r>
              <a:rPr lang="x-none" sz="2000" dirty="0"/>
              <a:t>06</a:t>
            </a:r>
            <a:r>
              <a:rPr lang="en-US" sz="2000" dirty="0"/>
              <a:t>150</a:t>
            </a:r>
            <a:endParaRPr lang="x-none" sz="2000" dirty="0"/>
          </a:p>
        </p:txBody>
      </p:sp>
      <p:sp>
        <p:nvSpPr>
          <p:cNvPr id="39" name="Subtitle 2">
            <a:extLst>
              <a:ext uri="{FF2B5EF4-FFF2-40B4-BE49-F238E27FC236}">
                <a16:creationId xmlns:a16="http://schemas.microsoft.com/office/drawing/2014/main" xmlns="" id="{6D4ABD83-8F2E-FD4E-B18C-2299D6E2E152}"/>
              </a:ext>
            </a:extLst>
          </p:cNvPr>
          <p:cNvSpPr txBox="1">
            <a:spLocks/>
          </p:cNvSpPr>
          <p:nvPr/>
        </p:nvSpPr>
        <p:spPr>
          <a:xfrm>
            <a:off x="4884528" y="3554820"/>
            <a:ext cx="3033537" cy="885432"/>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1600" kern="1200" spc="80"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r>
              <a:rPr lang="x-none" cap="small" dirty="0"/>
              <a:t>Submitted by – Group</a:t>
            </a:r>
            <a:r>
              <a:rPr lang="en-US" cap="small" dirty="0"/>
              <a:t> 04</a:t>
            </a:r>
            <a:endParaRPr lang="x-none" sz="2800" cap="small" dirty="0"/>
          </a:p>
        </p:txBody>
      </p:sp>
      <p:sp>
        <p:nvSpPr>
          <p:cNvPr id="40" name="Slide Number Placeholder 12">
            <a:extLst>
              <a:ext uri="{FF2B5EF4-FFF2-40B4-BE49-F238E27FC236}">
                <a16:creationId xmlns:a16="http://schemas.microsoft.com/office/drawing/2014/main" xmlns="" id="{DB74ABDA-11C0-7C43-8041-3445AA6819AB}"/>
              </a:ext>
            </a:extLst>
          </p:cNvPr>
          <p:cNvSpPr>
            <a:spLocks noGrp="1"/>
          </p:cNvSpPr>
          <p:nvPr>
            <p:ph type="sldNum" sz="quarter" idx="12"/>
          </p:nvPr>
        </p:nvSpPr>
        <p:spPr>
          <a:xfrm>
            <a:off x="11576482" y="6236380"/>
            <a:ext cx="342451" cy="379764"/>
          </a:xfrm>
        </p:spPr>
        <p:txBody>
          <a:bodyPr/>
          <a:lstStyle/>
          <a:p>
            <a:r>
              <a:rPr lang="en-US" dirty="0">
                <a:solidFill>
                  <a:schemeClr val="bg1"/>
                </a:solidFill>
              </a:rPr>
              <a:t>1</a:t>
            </a:r>
          </a:p>
        </p:txBody>
      </p:sp>
      <p:sp>
        <p:nvSpPr>
          <p:cNvPr id="41" name="Rectangle 40"/>
          <p:cNvSpPr/>
          <p:nvPr/>
        </p:nvSpPr>
        <p:spPr>
          <a:xfrm>
            <a:off x="1503392" y="88922"/>
            <a:ext cx="9188388" cy="45765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latin typeface="Calibri" panose="020F0502020204030204" pitchFamily="34" charset="0"/>
                <a:ea typeface="Calibri" panose="020F0502020204030204" pitchFamily="34" charset="0"/>
                <a:cs typeface="Calibri" panose="020F0502020204030204" pitchFamily="34" charset="0"/>
              </a:rPr>
              <a:t>EEE 416 – Microprocessors and Embedded Systems Laboratory</a:t>
            </a:r>
          </a:p>
        </p:txBody>
      </p:sp>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0081" y="3977483"/>
            <a:ext cx="1343463" cy="1346268"/>
          </a:xfrm>
          <a:prstGeom prst="rect">
            <a:avLst/>
          </a:prstGeom>
        </p:spPr>
      </p:pic>
      <p:pic>
        <p:nvPicPr>
          <p:cNvPr id="43" name="Picture 42"/>
          <p:cNvPicPr>
            <a:picLocks noChangeAspect="1"/>
          </p:cNvPicPr>
          <p:nvPr/>
        </p:nvPicPr>
        <p:blipFill rotWithShape="1">
          <a:blip r:embed="rId4">
            <a:extLst>
              <a:ext uri="{28A0092B-C50C-407E-A947-70E740481C1C}">
                <a14:useLocalDpi xmlns:a14="http://schemas.microsoft.com/office/drawing/2010/main" val="0"/>
              </a:ext>
            </a:extLst>
          </a:blip>
          <a:srcRect t="-1" b="20065"/>
          <a:stretch/>
        </p:blipFill>
        <p:spPr>
          <a:xfrm>
            <a:off x="4354890" y="3983106"/>
            <a:ext cx="1351179" cy="1350094"/>
          </a:xfrm>
          <a:prstGeom prst="rect">
            <a:avLst/>
          </a:prstGeom>
        </p:spPr>
      </p:pic>
      <p:pic>
        <p:nvPicPr>
          <p:cNvPr id="44" name="Picture 4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5763" y="3977483"/>
            <a:ext cx="1342302" cy="1353582"/>
          </a:xfrm>
          <a:prstGeom prst="rect">
            <a:avLst/>
          </a:prstGeom>
        </p:spPr>
      </p:pic>
      <p:pic>
        <p:nvPicPr>
          <p:cNvPr id="45" name="Picture 44"/>
          <p:cNvPicPr>
            <a:picLocks noChangeAspect="1"/>
          </p:cNvPicPr>
          <p:nvPr/>
        </p:nvPicPr>
        <p:blipFill rotWithShape="1">
          <a:blip r:embed="rId6">
            <a:extLst>
              <a:ext uri="{28A0092B-C50C-407E-A947-70E740481C1C}">
                <a14:useLocalDpi xmlns:a14="http://schemas.microsoft.com/office/drawing/2010/main" val="0"/>
              </a:ext>
            </a:extLst>
          </a:blip>
          <a:srcRect l="27508" t="5969" r="2104"/>
          <a:stretch/>
        </p:blipFill>
        <p:spPr>
          <a:xfrm>
            <a:off x="8993556" y="3997536"/>
            <a:ext cx="1343463" cy="1346058"/>
          </a:xfrm>
          <a:prstGeom prst="rect">
            <a:avLst/>
          </a:prstGeom>
        </p:spPr>
      </p:pic>
      <p:sp>
        <p:nvSpPr>
          <p:cNvPr id="46" name="Rectangle 45"/>
          <p:cNvSpPr/>
          <p:nvPr/>
        </p:nvSpPr>
        <p:spPr>
          <a:xfrm>
            <a:off x="1614362" y="475249"/>
            <a:ext cx="8966447" cy="48827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Calibri" panose="020F0502020204030204" pitchFamily="34" charset="0"/>
                <a:ea typeface="Calibri" panose="020F0502020204030204" pitchFamily="34" charset="0"/>
                <a:cs typeface="Calibri" panose="020F0502020204030204" pitchFamily="34" charset="0"/>
              </a:rPr>
              <a:t>July 2023 Level-4 Term-1</a:t>
            </a:r>
          </a:p>
        </p:txBody>
      </p:sp>
      <p:sp>
        <p:nvSpPr>
          <p:cNvPr id="47" name="Rectangle 46"/>
          <p:cNvSpPr/>
          <p:nvPr/>
        </p:nvSpPr>
        <p:spPr>
          <a:xfrm>
            <a:off x="1614361" y="920619"/>
            <a:ext cx="8966447" cy="53108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Calibri" panose="020F0502020204030204" pitchFamily="34" charset="0"/>
                <a:ea typeface="Calibri" panose="020F0502020204030204" pitchFamily="34" charset="0"/>
                <a:cs typeface="Calibri" panose="020F0502020204030204" pitchFamily="34" charset="0"/>
              </a:rPr>
              <a:t>Project Update Presentation</a:t>
            </a:r>
          </a:p>
        </p:txBody>
      </p:sp>
    </p:spTree>
    <p:extLst>
      <p:ext uri="{BB962C8B-B14F-4D97-AF65-F5344CB8AC3E}">
        <p14:creationId xmlns:p14="http://schemas.microsoft.com/office/powerpoint/2010/main" val="27782465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10</a:t>
            </a:fld>
            <a:endParaRPr lang="x-none"/>
          </a:p>
        </p:txBody>
      </p:sp>
      <p:sp>
        <p:nvSpPr>
          <p:cNvPr id="11" name="Date Placeholder 4">
            <a:extLst>
              <a:ext uri="{FF2B5EF4-FFF2-40B4-BE49-F238E27FC236}">
                <a16:creationId xmlns:a16="http://schemas.microsoft.com/office/drawing/2014/main" xmlns="" id="{7A4EB6EC-D213-9F48-8356-86C62AC118FF}"/>
              </a:ext>
            </a:extLst>
          </p:cNvPr>
          <p:cNvSpPr>
            <a:spLocks noGrp="1"/>
          </p:cNvSpPr>
          <p:nvPr>
            <p:ph type="dt" sz="half" idx="10"/>
          </p:nvPr>
        </p:nvSpPr>
        <p:spPr>
          <a:xfrm>
            <a:off x="432486" y="6501637"/>
            <a:ext cx="1971080" cy="375412"/>
          </a:xfrm>
        </p:spPr>
        <p:txBody>
          <a:bodyPr/>
          <a:lstStyle/>
          <a:p>
            <a:r>
              <a:rPr lang="en-US" sz="1400" dirty="0"/>
              <a:t>EEE 416 (2023) – Group 4</a:t>
            </a:r>
            <a:endParaRPr lang="x-none" sz="1400" dirty="0"/>
          </a:p>
        </p:txBody>
      </p:sp>
      <p:sp>
        <p:nvSpPr>
          <p:cNvPr id="12" name="Footer Placeholder 5">
            <a:extLst>
              <a:ext uri="{FF2B5EF4-FFF2-40B4-BE49-F238E27FC236}">
                <a16:creationId xmlns:a16="http://schemas.microsoft.com/office/drawing/2014/main" xmlns="" id="{1B9B0E6E-7910-2644-9BBD-C431B66BAC64}"/>
              </a:ext>
            </a:extLst>
          </p:cNvPr>
          <p:cNvSpPr>
            <a:spLocks noGrp="1"/>
          </p:cNvSpPr>
          <p:nvPr>
            <p:ph type="ftr" sz="quarter" idx="11"/>
          </p:nvPr>
        </p:nvSpPr>
        <p:spPr>
          <a:xfrm>
            <a:off x="2659371" y="6481592"/>
            <a:ext cx="6873258" cy="375412"/>
          </a:xfrm>
        </p:spPr>
        <p:txBody>
          <a:bodyPr/>
          <a:lstStyle/>
          <a:p>
            <a:r>
              <a:rPr lang="en-US" sz="1400" dirty="0"/>
              <a:t>Visualizing </a:t>
            </a:r>
            <a:r>
              <a:rPr lang="en-US" sz="1400" dirty="0" err="1"/>
              <a:t>Datapath</a:t>
            </a:r>
            <a:r>
              <a:rPr lang="en-US" sz="1400" dirty="0"/>
              <a:t> for Different Data-Processing Instructions of a Complete Single-Cycle Processor</a:t>
            </a:r>
            <a:endParaRPr lang="x-none" sz="1400" dirty="0"/>
          </a:p>
        </p:txBody>
      </p:sp>
      <p:sp>
        <p:nvSpPr>
          <p:cNvPr id="13" name="TextBox 12">
            <a:extLst>
              <a:ext uri="{FF2B5EF4-FFF2-40B4-BE49-F238E27FC236}">
                <a16:creationId xmlns:a16="http://schemas.microsoft.com/office/drawing/2014/main" xmlns="" id="{43D012D0-622C-46B2-A624-4C1339C0A8E5}"/>
              </a:ext>
            </a:extLst>
          </p:cNvPr>
          <p:cNvSpPr txBox="1"/>
          <p:nvPr/>
        </p:nvSpPr>
        <p:spPr>
          <a:xfrm>
            <a:off x="9928824" y="6470825"/>
            <a:ext cx="1709122" cy="307777"/>
          </a:xfrm>
          <a:prstGeom prst="rect">
            <a:avLst/>
          </a:prstGeom>
          <a:noFill/>
        </p:spPr>
        <p:txBody>
          <a:bodyPr wrap="none" lIns="91440" tIns="45720" rIns="91440" bIns="45720" rtlCol="0" anchor="t">
            <a:spAutoFit/>
          </a:bodyPr>
          <a:lstStyle/>
          <a:p>
            <a:r>
              <a:rPr lang="en-US" sz="1400" i="1" dirty="0">
                <a:solidFill>
                  <a:srgbClr val="FFFF00"/>
                </a:solidFill>
                <a:latin typeface="Arial Narrow"/>
              </a:rPr>
              <a:t>Presented by: 1906147</a:t>
            </a:r>
            <a:endParaRPr lang="en-GB" sz="1400" i="1" dirty="0">
              <a:solidFill>
                <a:srgbClr val="FFFF00"/>
              </a:solidFill>
              <a:latin typeface="Arial Narrow" panose="020B0606020202030204" pitchFamily="34" charset="0"/>
            </a:endParaRPr>
          </a:p>
        </p:txBody>
      </p:sp>
      <p:sp>
        <p:nvSpPr>
          <p:cNvPr id="15" name="TextBox 14"/>
          <p:cNvSpPr txBox="1"/>
          <p:nvPr/>
        </p:nvSpPr>
        <p:spPr>
          <a:xfrm>
            <a:off x="1012301" y="1450249"/>
            <a:ext cx="1004238" cy="369332"/>
          </a:xfrm>
          <a:prstGeom prst="rect">
            <a:avLst/>
          </a:prstGeom>
          <a:noFill/>
          <a:ln>
            <a:solidFill>
              <a:schemeClr val="tx1"/>
            </a:solidFill>
          </a:ln>
        </p:spPr>
        <p:txBody>
          <a:bodyPr wrap="square" rtlCol="0">
            <a:spAutoFit/>
          </a:bodyPr>
          <a:lstStyle/>
          <a:p>
            <a:pPr algn="ctr"/>
            <a:r>
              <a:rPr lang="en-US" dirty="0">
                <a:latin typeface="Calibri" panose="020F0502020204030204" pitchFamily="34" charset="0"/>
                <a:ea typeface="Calibri" panose="020F0502020204030204" pitchFamily="34" charset="0"/>
                <a:cs typeface="Calibri" panose="020F0502020204030204" pitchFamily="34" charset="0"/>
              </a:rPr>
              <a:t>Step – 7 </a:t>
            </a:r>
          </a:p>
        </p:txBody>
      </p:sp>
      <p:sp>
        <p:nvSpPr>
          <p:cNvPr id="16" name="TextBox 15"/>
          <p:cNvSpPr txBox="1"/>
          <p:nvPr/>
        </p:nvSpPr>
        <p:spPr>
          <a:xfrm>
            <a:off x="1012301" y="3980282"/>
            <a:ext cx="1004238" cy="369332"/>
          </a:xfrm>
          <a:prstGeom prst="rect">
            <a:avLst/>
          </a:prstGeom>
          <a:noFill/>
          <a:ln>
            <a:solidFill>
              <a:schemeClr val="tx1"/>
            </a:solidFill>
          </a:ln>
        </p:spPr>
        <p:txBody>
          <a:bodyPr wrap="square" rtlCol="0">
            <a:spAutoFit/>
          </a:bodyPr>
          <a:lstStyle/>
          <a:p>
            <a:pPr algn="ctr"/>
            <a:r>
              <a:rPr lang="en-US" dirty="0">
                <a:latin typeface="Calibri" panose="020F0502020204030204" pitchFamily="34" charset="0"/>
                <a:ea typeface="Calibri" panose="020F0502020204030204" pitchFamily="34" charset="0"/>
                <a:cs typeface="Calibri" panose="020F0502020204030204" pitchFamily="34" charset="0"/>
              </a:rPr>
              <a:t>Step – 8 </a:t>
            </a:r>
          </a:p>
        </p:txBody>
      </p:sp>
      <p:pic>
        <p:nvPicPr>
          <p:cNvPr id="3" name="Picture 2"/>
          <p:cNvPicPr>
            <a:picLocks noChangeAspect="1"/>
          </p:cNvPicPr>
          <p:nvPr/>
        </p:nvPicPr>
        <p:blipFill>
          <a:blip r:embed="rId2"/>
          <a:stretch>
            <a:fillRect/>
          </a:stretch>
        </p:blipFill>
        <p:spPr>
          <a:xfrm>
            <a:off x="5198082" y="1814748"/>
            <a:ext cx="6340804" cy="1734830"/>
          </a:xfrm>
          <a:prstGeom prst="rect">
            <a:avLst/>
          </a:prstGeom>
        </p:spPr>
      </p:pic>
      <p:pic>
        <p:nvPicPr>
          <p:cNvPr id="4" name="Picture 3"/>
          <p:cNvPicPr>
            <a:picLocks noChangeAspect="1"/>
          </p:cNvPicPr>
          <p:nvPr/>
        </p:nvPicPr>
        <p:blipFill>
          <a:blip r:embed="rId3"/>
          <a:stretch>
            <a:fillRect/>
          </a:stretch>
        </p:blipFill>
        <p:spPr>
          <a:xfrm>
            <a:off x="5198082" y="4356653"/>
            <a:ext cx="6340804" cy="1692094"/>
          </a:xfrm>
          <a:prstGeom prst="rect">
            <a:avLst/>
          </a:prstGeom>
        </p:spPr>
      </p:pic>
      <p:sp>
        <p:nvSpPr>
          <p:cNvPr id="5" name="TextBox 4">
            <a:extLst>
              <a:ext uri="{FF2B5EF4-FFF2-40B4-BE49-F238E27FC236}">
                <a16:creationId xmlns:a16="http://schemas.microsoft.com/office/drawing/2014/main" xmlns="" id="{CD0520AC-B2F5-178D-F539-32DDCC42687A}"/>
              </a:ext>
            </a:extLst>
          </p:cNvPr>
          <p:cNvSpPr txBox="1"/>
          <p:nvPr/>
        </p:nvSpPr>
        <p:spPr>
          <a:xfrm>
            <a:off x="1015502" y="2079924"/>
            <a:ext cx="3833735" cy="1200329"/>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imes New Roman"/>
                <a:ea typeface="+mn-lt"/>
                <a:cs typeface="+mn-lt"/>
              </a:rPr>
              <a:t>The values to be added are added in arithmetic logic unit in this step. For ADD operation, control unit sends ‘00’ (</a:t>
            </a:r>
            <a:r>
              <a:rPr lang="en-US" err="1">
                <a:latin typeface="Times New Roman"/>
                <a:ea typeface="+mn-lt"/>
                <a:cs typeface="+mn-lt"/>
              </a:rPr>
              <a:t>ALUControl</a:t>
            </a:r>
            <a:r>
              <a:rPr lang="en-US" dirty="0">
                <a:latin typeface="Times New Roman"/>
                <a:ea typeface="+mn-lt"/>
                <a:cs typeface="+mn-lt"/>
              </a:rPr>
              <a:t>) to arithmetic logic unit </a:t>
            </a:r>
            <a:endParaRPr lang="en-US">
              <a:ea typeface="+mn-lt"/>
              <a:cs typeface="+mn-lt"/>
            </a:endParaRPr>
          </a:p>
        </p:txBody>
      </p:sp>
      <p:sp>
        <p:nvSpPr>
          <p:cNvPr id="20" name="Title 1">
            <a:extLst>
              <a:ext uri="{FF2B5EF4-FFF2-40B4-BE49-F238E27FC236}">
                <a16:creationId xmlns:a16="http://schemas.microsoft.com/office/drawing/2014/main" xmlns="" id="{87580259-D3D1-F43E-E670-FA73BC23B924}"/>
              </a:ext>
            </a:extLst>
          </p:cNvPr>
          <p:cNvSpPr>
            <a:spLocks noGrp="1"/>
          </p:cNvSpPr>
          <p:nvPr>
            <p:ph type="title"/>
          </p:nvPr>
        </p:nvSpPr>
        <p:spPr>
          <a:xfrm>
            <a:off x="1066800" y="459714"/>
            <a:ext cx="10058400" cy="729006"/>
          </a:xfrm>
        </p:spPr>
        <p:txBody>
          <a:bodyPr>
            <a:normAutofit/>
          </a:bodyPr>
          <a:lstStyle/>
          <a:p>
            <a:r>
              <a:rPr lang="en-US" dirty="0"/>
              <a:t>4 Implementation: Demonstration</a:t>
            </a:r>
            <a:endParaRPr lang="x-none" dirty="0"/>
          </a:p>
        </p:txBody>
      </p:sp>
      <p:cxnSp>
        <p:nvCxnSpPr>
          <p:cNvPr id="22" name="Straight Connector 21">
            <a:extLst>
              <a:ext uri="{FF2B5EF4-FFF2-40B4-BE49-F238E27FC236}">
                <a16:creationId xmlns:a16="http://schemas.microsoft.com/office/drawing/2014/main" xmlns="" id="{5EBB44A5-9808-5FBF-6F84-660CCE8113FD}"/>
              </a:ext>
            </a:extLst>
          </p:cNvPr>
          <p:cNvCxnSpPr/>
          <p:nvPr/>
        </p:nvCxnSpPr>
        <p:spPr>
          <a:xfrm>
            <a:off x="1066800" y="1187283"/>
            <a:ext cx="10058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xmlns="" id="{25850FE0-3BD8-402B-1199-356E9657C104}"/>
              </a:ext>
            </a:extLst>
          </p:cNvPr>
          <p:cNvSpPr txBox="1"/>
          <p:nvPr/>
        </p:nvSpPr>
        <p:spPr>
          <a:xfrm>
            <a:off x="1015501" y="4710389"/>
            <a:ext cx="3833735" cy="1477328"/>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imes New Roman"/>
                <a:ea typeface="+mn-lt"/>
                <a:cs typeface="+mn-lt"/>
              </a:rPr>
              <a:t>ALU sends the sum (output of the ALU) to the multiplexer after data memory and control unit sends ‘0’ to multiplexer to select the input coming from ALU </a:t>
            </a:r>
            <a:endParaRPr lang="en-US" dirty="0">
              <a:ea typeface="+mn-lt"/>
              <a:cs typeface="+mn-lt"/>
            </a:endParaRPr>
          </a:p>
        </p:txBody>
      </p:sp>
    </p:spTree>
    <p:extLst>
      <p:ext uri="{BB962C8B-B14F-4D97-AF65-F5344CB8AC3E}">
        <p14:creationId xmlns:p14="http://schemas.microsoft.com/office/powerpoint/2010/main" val="26577822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11</a:t>
            </a:fld>
            <a:endParaRPr lang="x-none"/>
          </a:p>
        </p:txBody>
      </p:sp>
      <p:sp>
        <p:nvSpPr>
          <p:cNvPr id="11" name="Date Placeholder 4">
            <a:extLst>
              <a:ext uri="{FF2B5EF4-FFF2-40B4-BE49-F238E27FC236}">
                <a16:creationId xmlns:a16="http://schemas.microsoft.com/office/drawing/2014/main" xmlns="" id="{7A4EB6EC-D213-9F48-8356-86C62AC118FF}"/>
              </a:ext>
            </a:extLst>
          </p:cNvPr>
          <p:cNvSpPr>
            <a:spLocks noGrp="1"/>
          </p:cNvSpPr>
          <p:nvPr>
            <p:ph type="dt" sz="half" idx="10"/>
          </p:nvPr>
        </p:nvSpPr>
        <p:spPr>
          <a:xfrm>
            <a:off x="432486" y="6501637"/>
            <a:ext cx="1971080" cy="375412"/>
          </a:xfrm>
        </p:spPr>
        <p:txBody>
          <a:bodyPr/>
          <a:lstStyle/>
          <a:p>
            <a:r>
              <a:rPr lang="en-US" sz="1400" dirty="0"/>
              <a:t>EEE 416 (2023) – Group 4</a:t>
            </a:r>
            <a:endParaRPr lang="x-none" sz="1400" dirty="0"/>
          </a:p>
        </p:txBody>
      </p:sp>
      <p:sp>
        <p:nvSpPr>
          <p:cNvPr id="12" name="Footer Placeholder 5">
            <a:extLst>
              <a:ext uri="{FF2B5EF4-FFF2-40B4-BE49-F238E27FC236}">
                <a16:creationId xmlns:a16="http://schemas.microsoft.com/office/drawing/2014/main" xmlns="" id="{1B9B0E6E-7910-2644-9BBD-C431B66BAC64}"/>
              </a:ext>
            </a:extLst>
          </p:cNvPr>
          <p:cNvSpPr>
            <a:spLocks noGrp="1"/>
          </p:cNvSpPr>
          <p:nvPr>
            <p:ph type="ftr" sz="quarter" idx="11"/>
          </p:nvPr>
        </p:nvSpPr>
        <p:spPr>
          <a:xfrm>
            <a:off x="2659371" y="6481592"/>
            <a:ext cx="6873258" cy="375412"/>
          </a:xfrm>
        </p:spPr>
        <p:txBody>
          <a:bodyPr/>
          <a:lstStyle/>
          <a:p>
            <a:r>
              <a:rPr lang="en-US" sz="1400" dirty="0"/>
              <a:t>Visualizing </a:t>
            </a:r>
            <a:r>
              <a:rPr lang="en-US" sz="1400" dirty="0" err="1"/>
              <a:t>Datapath</a:t>
            </a:r>
            <a:r>
              <a:rPr lang="en-US" sz="1400" dirty="0"/>
              <a:t> for Different Data-Processing Instructions of a Complete Single-Cycle Processor</a:t>
            </a:r>
            <a:endParaRPr lang="x-none" sz="1400" dirty="0"/>
          </a:p>
        </p:txBody>
      </p:sp>
      <p:sp>
        <p:nvSpPr>
          <p:cNvPr id="13" name="TextBox 12">
            <a:extLst>
              <a:ext uri="{FF2B5EF4-FFF2-40B4-BE49-F238E27FC236}">
                <a16:creationId xmlns:a16="http://schemas.microsoft.com/office/drawing/2014/main" xmlns="" id="{43D012D0-622C-46B2-A624-4C1339C0A8E5}"/>
              </a:ext>
            </a:extLst>
          </p:cNvPr>
          <p:cNvSpPr txBox="1"/>
          <p:nvPr/>
        </p:nvSpPr>
        <p:spPr>
          <a:xfrm>
            <a:off x="9928824" y="6470825"/>
            <a:ext cx="1709122" cy="307777"/>
          </a:xfrm>
          <a:prstGeom prst="rect">
            <a:avLst/>
          </a:prstGeom>
          <a:noFill/>
        </p:spPr>
        <p:txBody>
          <a:bodyPr wrap="none" lIns="91440" tIns="45720" rIns="91440" bIns="45720" rtlCol="0" anchor="t">
            <a:spAutoFit/>
          </a:bodyPr>
          <a:lstStyle/>
          <a:p>
            <a:r>
              <a:rPr lang="en-US" sz="1400" i="1" dirty="0">
                <a:solidFill>
                  <a:srgbClr val="FFFF00"/>
                </a:solidFill>
                <a:latin typeface="Arial Narrow"/>
              </a:rPr>
              <a:t>Presented by: 1906147</a:t>
            </a:r>
            <a:endParaRPr lang="en-GB" sz="1400" i="1" dirty="0">
              <a:solidFill>
                <a:srgbClr val="FFFF00"/>
              </a:solidFill>
              <a:latin typeface="Arial Narrow" panose="020B0606020202030204" pitchFamily="34" charset="0"/>
            </a:endParaRPr>
          </a:p>
        </p:txBody>
      </p:sp>
      <p:sp>
        <p:nvSpPr>
          <p:cNvPr id="15" name="TextBox 14"/>
          <p:cNvSpPr txBox="1"/>
          <p:nvPr/>
        </p:nvSpPr>
        <p:spPr>
          <a:xfrm>
            <a:off x="1066800" y="1424569"/>
            <a:ext cx="1004238" cy="369332"/>
          </a:xfrm>
          <a:prstGeom prst="rect">
            <a:avLst/>
          </a:prstGeom>
          <a:noFill/>
          <a:ln>
            <a:solidFill>
              <a:schemeClr val="tx1"/>
            </a:solidFill>
          </a:ln>
        </p:spPr>
        <p:txBody>
          <a:bodyPr wrap="square" rtlCol="0">
            <a:spAutoFit/>
          </a:bodyPr>
          <a:lstStyle/>
          <a:p>
            <a:pPr algn="ctr"/>
            <a:r>
              <a:rPr lang="en-US" dirty="0">
                <a:latin typeface="Calibri" panose="020F0502020204030204" pitchFamily="34" charset="0"/>
                <a:ea typeface="Calibri" panose="020F0502020204030204" pitchFamily="34" charset="0"/>
                <a:cs typeface="Calibri" panose="020F0502020204030204" pitchFamily="34" charset="0"/>
              </a:rPr>
              <a:t>Step – 9 </a:t>
            </a:r>
          </a:p>
        </p:txBody>
      </p:sp>
      <p:pic>
        <p:nvPicPr>
          <p:cNvPr id="5" name="Picture 4"/>
          <p:cNvPicPr>
            <a:picLocks noChangeAspect="1"/>
          </p:cNvPicPr>
          <p:nvPr/>
        </p:nvPicPr>
        <p:blipFill>
          <a:blip r:embed="rId2"/>
          <a:stretch>
            <a:fillRect/>
          </a:stretch>
        </p:blipFill>
        <p:spPr>
          <a:xfrm>
            <a:off x="1066800" y="1926134"/>
            <a:ext cx="6340804" cy="1795549"/>
          </a:xfrm>
          <a:prstGeom prst="rect">
            <a:avLst/>
          </a:prstGeom>
        </p:spPr>
      </p:pic>
      <p:pic>
        <p:nvPicPr>
          <p:cNvPr id="7" name="Picture 6"/>
          <p:cNvPicPr>
            <a:picLocks noChangeAspect="1"/>
          </p:cNvPicPr>
          <p:nvPr/>
        </p:nvPicPr>
        <p:blipFill rotWithShape="1">
          <a:blip r:embed="rId3"/>
          <a:srcRect t="20164" b="22238"/>
          <a:stretch/>
        </p:blipFill>
        <p:spPr>
          <a:xfrm>
            <a:off x="1568919" y="4981303"/>
            <a:ext cx="3665538" cy="1088571"/>
          </a:xfrm>
          <a:prstGeom prst="rect">
            <a:avLst/>
          </a:prstGeom>
        </p:spPr>
      </p:pic>
      <p:sp>
        <p:nvSpPr>
          <p:cNvPr id="17" name="TextBox 16"/>
          <p:cNvSpPr txBox="1"/>
          <p:nvPr/>
        </p:nvSpPr>
        <p:spPr>
          <a:xfrm>
            <a:off x="1066800" y="4331669"/>
            <a:ext cx="2225040" cy="369332"/>
          </a:xfrm>
          <a:prstGeom prst="rect">
            <a:avLst/>
          </a:prstGeom>
          <a:noFill/>
          <a:ln>
            <a:solidFill>
              <a:schemeClr val="tx1"/>
            </a:solidFill>
          </a:ln>
        </p:spPr>
        <p:txBody>
          <a:bodyPr wrap="square" rtlCol="0">
            <a:spAutoFit/>
          </a:bodyPr>
          <a:lstStyle/>
          <a:p>
            <a:pPr algn="ctr"/>
            <a:r>
              <a:rPr lang="en-US" dirty="0">
                <a:latin typeface="Calibri" panose="020F0502020204030204" pitchFamily="34" charset="0"/>
                <a:ea typeface="Calibri" panose="020F0502020204030204" pitchFamily="34" charset="0"/>
                <a:cs typeface="Calibri" panose="020F0502020204030204" pitchFamily="34" charset="0"/>
              </a:rPr>
              <a:t>LCD Display Output</a:t>
            </a:r>
          </a:p>
        </p:txBody>
      </p:sp>
      <p:sp>
        <p:nvSpPr>
          <p:cNvPr id="3" name="TextBox 2">
            <a:extLst>
              <a:ext uri="{FF2B5EF4-FFF2-40B4-BE49-F238E27FC236}">
                <a16:creationId xmlns:a16="http://schemas.microsoft.com/office/drawing/2014/main" xmlns="" id="{87A673E7-0B38-1617-3BBC-D8D3920EF9AA}"/>
              </a:ext>
            </a:extLst>
          </p:cNvPr>
          <p:cNvSpPr txBox="1"/>
          <p:nvPr/>
        </p:nvSpPr>
        <p:spPr>
          <a:xfrm>
            <a:off x="7742236" y="1930680"/>
            <a:ext cx="3788377" cy="1754326"/>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imes New Roman"/>
                <a:ea typeface="+mn-lt"/>
                <a:cs typeface="+mn-lt"/>
              </a:rPr>
              <a:t>Finally, the multiplexer sends the value to register file and control unit sends ‘1’ (</a:t>
            </a:r>
            <a:r>
              <a:rPr lang="en-US" err="1">
                <a:latin typeface="Times New Roman"/>
                <a:ea typeface="+mn-lt"/>
                <a:cs typeface="+mn-lt"/>
              </a:rPr>
              <a:t>RegWrite</a:t>
            </a:r>
            <a:r>
              <a:rPr lang="en-US" dirty="0">
                <a:latin typeface="Times New Roman"/>
                <a:ea typeface="+mn-lt"/>
                <a:cs typeface="+mn-lt"/>
              </a:rPr>
              <a:t>) to register file to enable writing operation in destination register. Register file stores the sum in the destination register </a:t>
            </a:r>
            <a:endParaRPr lang="en-US">
              <a:ea typeface="+mn-lt"/>
              <a:cs typeface="+mn-lt"/>
            </a:endParaRPr>
          </a:p>
        </p:txBody>
      </p:sp>
      <p:sp>
        <p:nvSpPr>
          <p:cNvPr id="10" name="Title 1">
            <a:extLst>
              <a:ext uri="{FF2B5EF4-FFF2-40B4-BE49-F238E27FC236}">
                <a16:creationId xmlns:a16="http://schemas.microsoft.com/office/drawing/2014/main" xmlns="" id="{D6874C2E-E4E6-FF35-12EB-8041B0A2D1D1}"/>
              </a:ext>
            </a:extLst>
          </p:cNvPr>
          <p:cNvSpPr>
            <a:spLocks noGrp="1"/>
          </p:cNvSpPr>
          <p:nvPr>
            <p:ph type="title"/>
          </p:nvPr>
        </p:nvSpPr>
        <p:spPr>
          <a:xfrm>
            <a:off x="1066800" y="459714"/>
            <a:ext cx="10058400" cy="729006"/>
          </a:xfrm>
        </p:spPr>
        <p:txBody>
          <a:bodyPr>
            <a:normAutofit/>
          </a:bodyPr>
          <a:lstStyle/>
          <a:p>
            <a:r>
              <a:rPr lang="en-US" dirty="0"/>
              <a:t>4 Implementation: Demonstration</a:t>
            </a:r>
            <a:endParaRPr lang="x-none" dirty="0"/>
          </a:p>
        </p:txBody>
      </p:sp>
      <p:cxnSp>
        <p:nvCxnSpPr>
          <p:cNvPr id="18" name="Straight Connector 17">
            <a:extLst>
              <a:ext uri="{FF2B5EF4-FFF2-40B4-BE49-F238E27FC236}">
                <a16:creationId xmlns:a16="http://schemas.microsoft.com/office/drawing/2014/main" xmlns="" id="{89BFC7B0-CD0C-0554-4EB3-CA24721389DA}"/>
              </a:ext>
            </a:extLst>
          </p:cNvPr>
          <p:cNvCxnSpPr/>
          <p:nvPr/>
        </p:nvCxnSpPr>
        <p:spPr>
          <a:xfrm>
            <a:off x="1066800" y="1187283"/>
            <a:ext cx="10058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xmlns="" id="{80BF4418-27A4-D2AC-3312-B7B2F246391A}"/>
              </a:ext>
            </a:extLst>
          </p:cNvPr>
          <p:cNvSpPr txBox="1"/>
          <p:nvPr/>
        </p:nvSpPr>
        <p:spPr>
          <a:xfrm>
            <a:off x="5727632" y="5197885"/>
            <a:ext cx="5166240" cy="646331"/>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imes New Roman"/>
                <a:ea typeface="+mn-lt"/>
                <a:cs typeface="+mn-lt"/>
              </a:rPr>
              <a:t>The LCD display shows the instruction from the beginning of the cycle  </a:t>
            </a:r>
            <a:endParaRPr lang="en-US" dirty="0">
              <a:ea typeface="+mn-lt"/>
              <a:cs typeface="+mn-lt"/>
            </a:endParaRPr>
          </a:p>
        </p:txBody>
      </p:sp>
    </p:spTree>
    <p:extLst>
      <p:ext uri="{BB962C8B-B14F-4D97-AF65-F5344CB8AC3E}">
        <p14:creationId xmlns:p14="http://schemas.microsoft.com/office/powerpoint/2010/main" val="40839167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717F02C-1EFF-7D4C-B45F-42F0E37BA579}"/>
              </a:ext>
            </a:extLst>
          </p:cNvPr>
          <p:cNvSpPr>
            <a:spLocks noGrp="1"/>
          </p:cNvSpPr>
          <p:nvPr>
            <p:ph type="title"/>
          </p:nvPr>
        </p:nvSpPr>
        <p:spPr/>
        <p:txBody>
          <a:bodyPr>
            <a:normAutofit/>
          </a:bodyPr>
          <a:lstStyle/>
          <a:p>
            <a:r>
              <a:rPr lang="en-US" dirty="0"/>
              <a:t>4 Implementation: Demonstration</a:t>
            </a:r>
            <a:endParaRPr lang="x-none" dirty="0"/>
          </a:p>
        </p:txBody>
      </p:sp>
      <p:sp>
        <p:nvSpPr>
          <p:cNvPr id="6" name="Slide Number Placeholder 5">
            <a:extLst>
              <a:ext uri="{FF2B5EF4-FFF2-40B4-BE49-F238E27FC236}">
                <a16:creationId xmlns:a16="http://schemas.microsoft.com/office/drawing/2014/main" xmlns=""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12</a:t>
            </a:fld>
            <a:endParaRPr lang="x-none"/>
          </a:p>
        </p:txBody>
      </p:sp>
      <p:sp>
        <p:nvSpPr>
          <p:cNvPr id="11" name="Date Placeholder 4">
            <a:extLst>
              <a:ext uri="{FF2B5EF4-FFF2-40B4-BE49-F238E27FC236}">
                <a16:creationId xmlns:a16="http://schemas.microsoft.com/office/drawing/2014/main" xmlns="" id="{7A4EB6EC-D213-9F48-8356-86C62AC118FF}"/>
              </a:ext>
            </a:extLst>
          </p:cNvPr>
          <p:cNvSpPr>
            <a:spLocks noGrp="1"/>
          </p:cNvSpPr>
          <p:nvPr>
            <p:ph type="dt" sz="half" idx="10"/>
          </p:nvPr>
        </p:nvSpPr>
        <p:spPr>
          <a:xfrm>
            <a:off x="432486" y="6501637"/>
            <a:ext cx="1971080" cy="375412"/>
          </a:xfrm>
        </p:spPr>
        <p:txBody>
          <a:bodyPr/>
          <a:lstStyle/>
          <a:p>
            <a:r>
              <a:rPr lang="en-US" sz="1400" dirty="0"/>
              <a:t>EEE 416 (2023) – Group 4</a:t>
            </a:r>
            <a:endParaRPr lang="x-none" sz="1400" dirty="0"/>
          </a:p>
        </p:txBody>
      </p:sp>
      <p:sp>
        <p:nvSpPr>
          <p:cNvPr id="12" name="Footer Placeholder 5">
            <a:extLst>
              <a:ext uri="{FF2B5EF4-FFF2-40B4-BE49-F238E27FC236}">
                <a16:creationId xmlns:a16="http://schemas.microsoft.com/office/drawing/2014/main" xmlns="" id="{1B9B0E6E-7910-2644-9BBD-C431B66BAC64}"/>
              </a:ext>
            </a:extLst>
          </p:cNvPr>
          <p:cNvSpPr>
            <a:spLocks noGrp="1"/>
          </p:cNvSpPr>
          <p:nvPr>
            <p:ph type="ftr" sz="quarter" idx="11"/>
          </p:nvPr>
        </p:nvSpPr>
        <p:spPr>
          <a:xfrm>
            <a:off x="2659371" y="6481592"/>
            <a:ext cx="6873258" cy="375412"/>
          </a:xfrm>
        </p:spPr>
        <p:txBody>
          <a:bodyPr/>
          <a:lstStyle/>
          <a:p>
            <a:r>
              <a:rPr lang="en-US" sz="1400" dirty="0"/>
              <a:t>Visualizing </a:t>
            </a:r>
            <a:r>
              <a:rPr lang="en-US" sz="1400" dirty="0" err="1"/>
              <a:t>Datapath</a:t>
            </a:r>
            <a:r>
              <a:rPr lang="en-US" sz="1400" dirty="0"/>
              <a:t> for Different Data-Processing Instructions of a Complete Single-Cycle Processor</a:t>
            </a:r>
            <a:endParaRPr lang="x-none" sz="1400" dirty="0"/>
          </a:p>
        </p:txBody>
      </p:sp>
      <p:sp>
        <p:nvSpPr>
          <p:cNvPr id="13" name="TextBox 12">
            <a:extLst>
              <a:ext uri="{FF2B5EF4-FFF2-40B4-BE49-F238E27FC236}">
                <a16:creationId xmlns:a16="http://schemas.microsoft.com/office/drawing/2014/main" xmlns="" id="{43D012D0-622C-46B2-A624-4C1339C0A8E5}"/>
              </a:ext>
            </a:extLst>
          </p:cNvPr>
          <p:cNvSpPr txBox="1"/>
          <p:nvPr/>
        </p:nvSpPr>
        <p:spPr>
          <a:xfrm>
            <a:off x="9928824" y="6470825"/>
            <a:ext cx="1709122" cy="307777"/>
          </a:xfrm>
          <a:prstGeom prst="rect">
            <a:avLst/>
          </a:prstGeom>
          <a:noFill/>
        </p:spPr>
        <p:txBody>
          <a:bodyPr wrap="none" lIns="91440" tIns="45720" rIns="91440" bIns="45720" rtlCol="0" anchor="t">
            <a:spAutoFit/>
          </a:bodyPr>
          <a:lstStyle/>
          <a:p>
            <a:r>
              <a:rPr lang="en-US" sz="1400" i="1" dirty="0">
                <a:solidFill>
                  <a:srgbClr val="FFFF00"/>
                </a:solidFill>
                <a:latin typeface="Arial Narrow"/>
              </a:rPr>
              <a:t>Presented by: 1906147</a:t>
            </a:r>
            <a:endParaRPr lang="en-GB" sz="1400" i="1" dirty="0">
              <a:solidFill>
                <a:srgbClr val="FFFF00"/>
              </a:solidFill>
              <a:latin typeface="Arial Narrow" panose="020B0606020202030204" pitchFamily="34" charset="0"/>
            </a:endParaRPr>
          </a:p>
        </p:txBody>
      </p:sp>
      <p:cxnSp>
        <p:nvCxnSpPr>
          <p:cNvPr id="14" name="Straight Connector 13"/>
          <p:cNvCxnSpPr/>
          <p:nvPr/>
        </p:nvCxnSpPr>
        <p:spPr>
          <a:xfrm>
            <a:off x="1066800" y="1187283"/>
            <a:ext cx="10058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2109417" y="1744036"/>
            <a:ext cx="8924344" cy="4677990"/>
          </a:xfrm>
          <a:prstGeom prst="rect">
            <a:avLst/>
          </a:prstGeom>
        </p:spPr>
      </p:pic>
      <p:sp>
        <p:nvSpPr>
          <p:cNvPr id="9" name="TextBox 8"/>
          <p:cNvSpPr txBox="1"/>
          <p:nvPr/>
        </p:nvSpPr>
        <p:spPr>
          <a:xfrm>
            <a:off x="1066799" y="1281712"/>
            <a:ext cx="1592571" cy="369332"/>
          </a:xfrm>
          <a:prstGeom prst="rect">
            <a:avLst/>
          </a:prstGeom>
          <a:noFill/>
          <a:ln>
            <a:solidFill>
              <a:schemeClr val="tx1"/>
            </a:solidFill>
          </a:ln>
        </p:spPr>
        <p:txBody>
          <a:bodyPr wrap="square" rtlCol="0">
            <a:spAutoFit/>
          </a:bodyPr>
          <a:lstStyle/>
          <a:p>
            <a:pPr algn="ctr"/>
            <a:r>
              <a:rPr lang="en-US" dirty="0">
                <a:latin typeface="Calibri" panose="020F0502020204030204" pitchFamily="34" charset="0"/>
                <a:ea typeface="Calibri" panose="020F0502020204030204" pitchFamily="34" charset="0"/>
                <a:cs typeface="Calibri" panose="020F0502020204030204" pitchFamily="34" charset="0"/>
              </a:rPr>
              <a:t>Full Cycle</a:t>
            </a:r>
          </a:p>
        </p:txBody>
      </p:sp>
    </p:spTree>
    <p:extLst>
      <p:ext uri="{BB962C8B-B14F-4D97-AF65-F5344CB8AC3E}">
        <p14:creationId xmlns:p14="http://schemas.microsoft.com/office/powerpoint/2010/main" val="16620121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72C672-E565-34D9-BD41-B504F1B7D6BA}"/>
              </a:ext>
            </a:extLst>
          </p:cNvPr>
          <p:cNvSpPr>
            <a:spLocks noGrp="1"/>
          </p:cNvSpPr>
          <p:nvPr>
            <p:ph type="title"/>
          </p:nvPr>
        </p:nvSpPr>
        <p:spPr/>
        <p:txBody>
          <a:bodyPr>
            <a:normAutofit/>
          </a:bodyPr>
          <a:lstStyle/>
          <a:p>
            <a:r>
              <a:rPr lang="en-US" sz="4400" dirty="0"/>
              <a:t>5.1 Novelty</a:t>
            </a:r>
            <a:endParaRPr lang="en-GB" dirty="0"/>
          </a:p>
        </p:txBody>
      </p:sp>
      <p:sp>
        <p:nvSpPr>
          <p:cNvPr id="3" name="Content Placeholder 2">
            <a:extLst>
              <a:ext uri="{FF2B5EF4-FFF2-40B4-BE49-F238E27FC236}">
                <a16:creationId xmlns:a16="http://schemas.microsoft.com/office/drawing/2014/main" xmlns="" id="{624FE627-4B30-BCAF-2060-4ABCF5611A36}"/>
              </a:ext>
            </a:extLst>
          </p:cNvPr>
          <p:cNvSpPr>
            <a:spLocks noGrp="1"/>
          </p:cNvSpPr>
          <p:nvPr>
            <p:ph idx="1"/>
          </p:nvPr>
        </p:nvSpPr>
        <p:spPr/>
        <p:txBody>
          <a:bodyPr vert="horz" lIns="91440" tIns="45720" rIns="91440" bIns="45720" rtlCol="0" anchor="t">
            <a:normAutofit/>
          </a:bodyPr>
          <a:lstStyle/>
          <a:p>
            <a:r>
              <a:rPr lang="en-GB" dirty="0"/>
              <a:t>Our goal for this project was to design a device that would help undergraduate/college students understand the </a:t>
            </a:r>
            <a:r>
              <a:rPr lang="en-GB" dirty="0" err="1"/>
              <a:t>datapath</a:t>
            </a:r>
            <a:r>
              <a:rPr lang="en-GB" dirty="0"/>
              <a:t> of a single-cycle processor for different instructions.  </a:t>
            </a:r>
          </a:p>
          <a:p>
            <a:pPr>
              <a:buClr>
                <a:srgbClr val="262626"/>
              </a:buClr>
            </a:pPr>
            <a:r>
              <a:rPr lang="en-GB" dirty="0">
                <a:latin typeface="Arial"/>
                <a:cs typeface="Arial"/>
              </a:rPr>
              <a:t>Our project is unique. There are no available devices that help us visualize the </a:t>
            </a:r>
            <a:r>
              <a:rPr lang="en-GB" dirty="0" err="1">
                <a:latin typeface="Arial"/>
                <a:cs typeface="Arial"/>
              </a:rPr>
              <a:t>datapath</a:t>
            </a:r>
            <a:r>
              <a:rPr lang="en-GB" dirty="0">
                <a:latin typeface="Arial"/>
                <a:cs typeface="Arial"/>
              </a:rPr>
              <a:t> for a single-cycle processor in the market. We used two 64x64 LED matrix and coded the entire single cycle processor onto it. Then for different instructions such as (ADD, MOV, STR), we implemented our own code to visualize their </a:t>
            </a:r>
            <a:r>
              <a:rPr lang="en-GB" dirty="0" err="1">
                <a:latin typeface="Arial"/>
                <a:cs typeface="Arial"/>
              </a:rPr>
              <a:t>datapaths</a:t>
            </a:r>
            <a:r>
              <a:rPr lang="en-GB" dirty="0">
                <a:latin typeface="Arial"/>
                <a:cs typeface="Arial"/>
              </a:rPr>
              <a:t>. We used existing libraries in Arduino, but the codes we constructed for all the different instructions are unique and are an original contribution.</a:t>
            </a:r>
          </a:p>
        </p:txBody>
      </p:sp>
      <p:sp>
        <p:nvSpPr>
          <p:cNvPr id="4" name="Slide Number Placeholder 3">
            <a:extLst>
              <a:ext uri="{FF2B5EF4-FFF2-40B4-BE49-F238E27FC236}">
                <a16:creationId xmlns:a16="http://schemas.microsoft.com/office/drawing/2014/main" xmlns="" id="{D39777CD-4032-360E-7A48-7FE9636D077A}"/>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13</a:t>
            </a:fld>
            <a:endParaRPr lang="x-none"/>
          </a:p>
        </p:txBody>
      </p:sp>
      <p:sp>
        <p:nvSpPr>
          <p:cNvPr id="9" name="Date Placeholder 4">
            <a:extLst>
              <a:ext uri="{FF2B5EF4-FFF2-40B4-BE49-F238E27FC236}">
                <a16:creationId xmlns:a16="http://schemas.microsoft.com/office/drawing/2014/main" xmlns="" id="{7A4EB6EC-D213-9F48-8356-86C62AC118FF}"/>
              </a:ext>
            </a:extLst>
          </p:cNvPr>
          <p:cNvSpPr>
            <a:spLocks noGrp="1"/>
          </p:cNvSpPr>
          <p:nvPr>
            <p:ph type="dt" sz="half" idx="10"/>
          </p:nvPr>
        </p:nvSpPr>
        <p:spPr>
          <a:xfrm>
            <a:off x="432486" y="6501637"/>
            <a:ext cx="1971080" cy="375412"/>
          </a:xfrm>
        </p:spPr>
        <p:txBody>
          <a:bodyPr/>
          <a:lstStyle/>
          <a:p>
            <a:r>
              <a:rPr lang="en-US" sz="1400" dirty="0"/>
              <a:t>EEE 416 (2023) – Group 4</a:t>
            </a:r>
            <a:endParaRPr lang="x-none" sz="1400" dirty="0"/>
          </a:p>
        </p:txBody>
      </p:sp>
      <p:sp>
        <p:nvSpPr>
          <p:cNvPr id="10" name="Footer Placeholder 5">
            <a:extLst>
              <a:ext uri="{FF2B5EF4-FFF2-40B4-BE49-F238E27FC236}">
                <a16:creationId xmlns:a16="http://schemas.microsoft.com/office/drawing/2014/main" xmlns="" id="{1B9B0E6E-7910-2644-9BBD-C431B66BAC64}"/>
              </a:ext>
            </a:extLst>
          </p:cNvPr>
          <p:cNvSpPr>
            <a:spLocks noGrp="1"/>
          </p:cNvSpPr>
          <p:nvPr>
            <p:ph type="ftr" sz="quarter" idx="11"/>
          </p:nvPr>
        </p:nvSpPr>
        <p:spPr>
          <a:xfrm>
            <a:off x="2659371" y="6481592"/>
            <a:ext cx="6873258" cy="375412"/>
          </a:xfrm>
        </p:spPr>
        <p:txBody>
          <a:bodyPr/>
          <a:lstStyle/>
          <a:p>
            <a:r>
              <a:rPr lang="en-US" sz="1400" dirty="0"/>
              <a:t>Visualizing </a:t>
            </a:r>
            <a:r>
              <a:rPr lang="en-US" sz="1400" dirty="0" err="1"/>
              <a:t>Datapath</a:t>
            </a:r>
            <a:r>
              <a:rPr lang="en-US" sz="1400" dirty="0"/>
              <a:t> for Different Data-Processing Instructions of a Complete Single-Cycle Processor</a:t>
            </a:r>
            <a:endParaRPr lang="x-none" sz="1400" dirty="0"/>
          </a:p>
        </p:txBody>
      </p:sp>
      <p:sp>
        <p:nvSpPr>
          <p:cNvPr id="11" name="TextBox 10">
            <a:extLst>
              <a:ext uri="{FF2B5EF4-FFF2-40B4-BE49-F238E27FC236}">
                <a16:creationId xmlns:a16="http://schemas.microsoft.com/office/drawing/2014/main" xmlns="" id="{43D012D0-622C-46B2-A624-4C1339C0A8E5}"/>
              </a:ext>
            </a:extLst>
          </p:cNvPr>
          <p:cNvSpPr txBox="1"/>
          <p:nvPr/>
        </p:nvSpPr>
        <p:spPr>
          <a:xfrm>
            <a:off x="9928824" y="6470825"/>
            <a:ext cx="1709122" cy="307777"/>
          </a:xfrm>
          <a:prstGeom prst="rect">
            <a:avLst/>
          </a:prstGeom>
          <a:noFill/>
        </p:spPr>
        <p:txBody>
          <a:bodyPr wrap="none" rtlCol="0">
            <a:spAutoFit/>
          </a:bodyPr>
          <a:lstStyle/>
          <a:p>
            <a:r>
              <a:rPr lang="en-US" sz="1400" i="1" dirty="0">
                <a:solidFill>
                  <a:srgbClr val="FFFF00"/>
                </a:solidFill>
                <a:latin typeface="Arial Narrow" panose="020B0606020202030204" pitchFamily="34" charset="0"/>
              </a:rPr>
              <a:t>Presented by: </a:t>
            </a:r>
            <a:r>
              <a:rPr lang="en-US" sz="1400" i="1" dirty="0" smtClean="0">
                <a:solidFill>
                  <a:srgbClr val="FFFF00"/>
                </a:solidFill>
                <a:latin typeface="Arial Narrow" panose="020B0606020202030204" pitchFamily="34" charset="0"/>
              </a:rPr>
              <a:t>1906145</a:t>
            </a:r>
            <a:endParaRPr lang="en-GB" sz="1400" i="1" dirty="0">
              <a:solidFill>
                <a:srgbClr val="FFFF00"/>
              </a:solidFill>
              <a:latin typeface="Arial Narrow" panose="020B0606020202030204" pitchFamily="34" charset="0"/>
            </a:endParaRPr>
          </a:p>
        </p:txBody>
      </p:sp>
      <p:cxnSp>
        <p:nvCxnSpPr>
          <p:cNvPr id="12" name="Straight Connector 11"/>
          <p:cNvCxnSpPr/>
          <p:nvPr/>
        </p:nvCxnSpPr>
        <p:spPr>
          <a:xfrm>
            <a:off x="1066800" y="1187283"/>
            <a:ext cx="10058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2254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72C672-E565-34D9-BD41-B504F1B7D6BA}"/>
              </a:ext>
            </a:extLst>
          </p:cNvPr>
          <p:cNvSpPr>
            <a:spLocks noGrp="1"/>
          </p:cNvSpPr>
          <p:nvPr>
            <p:ph type="title"/>
          </p:nvPr>
        </p:nvSpPr>
        <p:spPr/>
        <p:txBody>
          <a:bodyPr>
            <a:normAutofit/>
          </a:bodyPr>
          <a:lstStyle/>
          <a:p>
            <a:r>
              <a:rPr lang="en-US" sz="4400" dirty="0"/>
              <a:t>5.2 Design Considerations (PO(c))</a:t>
            </a:r>
            <a:endParaRPr lang="en-GB" dirty="0"/>
          </a:p>
        </p:txBody>
      </p:sp>
      <p:sp>
        <p:nvSpPr>
          <p:cNvPr id="4" name="Slide Number Placeholder 3">
            <a:extLst>
              <a:ext uri="{FF2B5EF4-FFF2-40B4-BE49-F238E27FC236}">
                <a16:creationId xmlns:a16="http://schemas.microsoft.com/office/drawing/2014/main" xmlns="" id="{D39777CD-4032-360E-7A48-7FE9636D077A}"/>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14</a:t>
            </a:fld>
            <a:endParaRPr lang="x-none"/>
          </a:p>
        </p:txBody>
      </p:sp>
      <p:sp>
        <p:nvSpPr>
          <p:cNvPr id="9" name="Date Placeholder 4">
            <a:extLst>
              <a:ext uri="{FF2B5EF4-FFF2-40B4-BE49-F238E27FC236}">
                <a16:creationId xmlns:a16="http://schemas.microsoft.com/office/drawing/2014/main" xmlns="" id="{7A4EB6EC-D213-9F48-8356-86C62AC118FF}"/>
              </a:ext>
            </a:extLst>
          </p:cNvPr>
          <p:cNvSpPr>
            <a:spLocks noGrp="1"/>
          </p:cNvSpPr>
          <p:nvPr>
            <p:ph type="dt" sz="half" idx="10"/>
          </p:nvPr>
        </p:nvSpPr>
        <p:spPr>
          <a:xfrm>
            <a:off x="432486" y="6501637"/>
            <a:ext cx="1971080" cy="375412"/>
          </a:xfrm>
        </p:spPr>
        <p:txBody>
          <a:bodyPr/>
          <a:lstStyle/>
          <a:p>
            <a:r>
              <a:rPr lang="en-US" sz="1400" dirty="0"/>
              <a:t>EEE 416 (2023) – Group 4</a:t>
            </a:r>
            <a:endParaRPr lang="x-none" sz="1400" dirty="0"/>
          </a:p>
        </p:txBody>
      </p:sp>
      <p:sp>
        <p:nvSpPr>
          <p:cNvPr id="10" name="Footer Placeholder 5">
            <a:extLst>
              <a:ext uri="{FF2B5EF4-FFF2-40B4-BE49-F238E27FC236}">
                <a16:creationId xmlns:a16="http://schemas.microsoft.com/office/drawing/2014/main" xmlns="" id="{1B9B0E6E-7910-2644-9BBD-C431B66BAC64}"/>
              </a:ext>
            </a:extLst>
          </p:cNvPr>
          <p:cNvSpPr>
            <a:spLocks noGrp="1"/>
          </p:cNvSpPr>
          <p:nvPr>
            <p:ph type="ftr" sz="quarter" idx="11"/>
          </p:nvPr>
        </p:nvSpPr>
        <p:spPr>
          <a:xfrm>
            <a:off x="2659371" y="6481592"/>
            <a:ext cx="6873258" cy="375412"/>
          </a:xfrm>
        </p:spPr>
        <p:txBody>
          <a:bodyPr/>
          <a:lstStyle/>
          <a:p>
            <a:r>
              <a:rPr lang="en-US" sz="1400" dirty="0"/>
              <a:t>Visualizing </a:t>
            </a:r>
            <a:r>
              <a:rPr lang="en-US" sz="1400" dirty="0" err="1"/>
              <a:t>Datapath</a:t>
            </a:r>
            <a:r>
              <a:rPr lang="en-US" sz="1400" dirty="0"/>
              <a:t> for Different Data-Processing Instructions of a Complete Single-Cycle Processor</a:t>
            </a:r>
            <a:endParaRPr lang="x-none" sz="1400" dirty="0"/>
          </a:p>
        </p:txBody>
      </p:sp>
      <p:sp>
        <p:nvSpPr>
          <p:cNvPr id="12" name="TextBox 11">
            <a:extLst>
              <a:ext uri="{FF2B5EF4-FFF2-40B4-BE49-F238E27FC236}">
                <a16:creationId xmlns:a16="http://schemas.microsoft.com/office/drawing/2014/main" xmlns="" id="{43D012D0-622C-46B2-A624-4C1339C0A8E5}"/>
              </a:ext>
            </a:extLst>
          </p:cNvPr>
          <p:cNvSpPr txBox="1"/>
          <p:nvPr/>
        </p:nvSpPr>
        <p:spPr>
          <a:xfrm>
            <a:off x="9928824" y="6470825"/>
            <a:ext cx="1709122" cy="307777"/>
          </a:xfrm>
          <a:prstGeom prst="rect">
            <a:avLst/>
          </a:prstGeom>
          <a:noFill/>
        </p:spPr>
        <p:txBody>
          <a:bodyPr wrap="none" lIns="91440" tIns="45720" rIns="91440" bIns="45720" rtlCol="0" anchor="t">
            <a:spAutoFit/>
          </a:bodyPr>
          <a:lstStyle/>
          <a:p>
            <a:r>
              <a:rPr lang="en-US" sz="1400" i="1" dirty="0">
                <a:solidFill>
                  <a:srgbClr val="FFFF00"/>
                </a:solidFill>
                <a:latin typeface="Arial Narrow"/>
              </a:rPr>
              <a:t>Presented by: 1906</a:t>
            </a:r>
            <a:r>
              <a:rPr lang="en-GB" sz="1400" i="1" dirty="0">
                <a:solidFill>
                  <a:srgbClr val="FFFF00"/>
                </a:solidFill>
                <a:latin typeface="Arial Narrow"/>
              </a:rPr>
              <a:t>145</a:t>
            </a:r>
            <a:endParaRPr lang="en-GB" sz="1400" i="1" dirty="0">
              <a:solidFill>
                <a:srgbClr val="FFFF00"/>
              </a:solidFill>
              <a:latin typeface="Arial Narrow" panose="020B0606020202030204" pitchFamily="34" charset="0"/>
            </a:endParaRPr>
          </a:p>
        </p:txBody>
      </p:sp>
      <p:cxnSp>
        <p:nvCxnSpPr>
          <p:cNvPr id="13" name="Straight Connector 12"/>
          <p:cNvCxnSpPr/>
          <p:nvPr/>
        </p:nvCxnSpPr>
        <p:spPr>
          <a:xfrm>
            <a:off x="1066800" y="1187283"/>
            <a:ext cx="10058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xmlns="" id="{AD0B01DC-D604-DEBB-A251-C0FF4B412D6E}"/>
              </a:ext>
            </a:extLst>
          </p:cNvPr>
          <p:cNvSpPr>
            <a:spLocks noGrp="1"/>
          </p:cNvSpPr>
          <p:nvPr>
            <p:ph idx="1"/>
          </p:nvPr>
        </p:nvSpPr>
        <p:spPr/>
        <p:txBody>
          <a:bodyPr vert="horz" lIns="91440" tIns="45720" rIns="91440" bIns="45720" rtlCol="0" anchor="t">
            <a:normAutofit/>
          </a:bodyPr>
          <a:lstStyle/>
          <a:p>
            <a:pPr marL="0" indent="0">
              <a:buNone/>
            </a:pPr>
            <a:r>
              <a:rPr lang="en-US">
                <a:latin typeface="Arial"/>
                <a:cs typeface="Arial"/>
              </a:rPr>
              <a:t>There were a multitude of aspects we had to take into consideration while designing our project.  As previously mentioned, there were no such available devices that showcased the </a:t>
            </a:r>
            <a:r>
              <a:rPr lang="en-US" err="1">
                <a:latin typeface="Arial"/>
                <a:cs typeface="Arial"/>
              </a:rPr>
              <a:t>datapath</a:t>
            </a:r>
            <a:r>
              <a:rPr lang="en-US">
                <a:latin typeface="Arial"/>
                <a:cs typeface="Arial"/>
              </a:rPr>
              <a:t> for a single-cycle processor. Therefore, we did not have any template to base our project on. We decided to use 2 LED matrix (64x64) to help visualize the </a:t>
            </a:r>
            <a:r>
              <a:rPr lang="en-US" err="1">
                <a:latin typeface="Arial"/>
                <a:cs typeface="Arial"/>
              </a:rPr>
              <a:t>datapath</a:t>
            </a:r>
            <a:r>
              <a:rPr lang="en-US">
                <a:latin typeface="Arial"/>
                <a:cs typeface="Arial"/>
              </a:rPr>
              <a:t>. Single-cycle processor consists of many different blocks such as instruction memory, control unit, register file, ALU, MUX, extend, data memory. We provided them distinct shapes so the viewer can easily discriminate between all the different blocks. A LCD display would show the corresponding assembly language instruction corresponding to the </a:t>
            </a:r>
            <a:r>
              <a:rPr lang="en-US" err="1">
                <a:latin typeface="Arial"/>
                <a:cs typeface="Arial"/>
              </a:rPr>
              <a:t>datapath</a:t>
            </a:r>
            <a:r>
              <a:rPr lang="en-US">
                <a:latin typeface="Arial"/>
                <a:cs typeface="Arial"/>
              </a:rPr>
              <a:t> shown on the LED matrix. </a:t>
            </a:r>
            <a:endParaRPr lang="en-US"/>
          </a:p>
        </p:txBody>
      </p:sp>
    </p:spTree>
    <p:extLst>
      <p:ext uri="{BB962C8B-B14F-4D97-AF65-F5344CB8AC3E}">
        <p14:creationId xmlns:p14="http://schemas.microsoft.com/office/powerpoint/2010/main" val="31151599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72C672-E565-34D9-BD41-B504F1B7D6BA}"/>
              </a:ext>
            </a:extLst>
          </p:cNvPr>
          <p:cNvSpPr>
            <a:spLocks noGrp="1"/>
          </p:cNvSpPr>
          <p:nvPr>
            <p:ph type="title"/>
          </p:nvPr>
        </p:nvSpPr>
        <p:spPr/>
        <p:txBody>
          <a:bodyPr>
            <a:normAutofit/>
          </a:bodyPr>
          <a:lstStyle/>
          <a:p>
            <a:r>
              <a:rPr lang="en-US">
                <a:latin typeface="Arial"/>
                <a:cs typeface="Arial"/>
              </a:rPr>
              <a:t>5.3</a:t>
            </a:r>
            <a:r>
              <a:rPr lang="en-US" sz="4400">
                <a:latin typeface="Arial"/>
                <a:cs typeface="Arial"/>
              </a:rPr>
              <a:t> </a:t>
            </a:r>
            <a:r>
              <a:rPr lang="en-GB" sz="4400" dirty="0">
                <a:latin typeface="Arial"/>
                <a:cs typeface="Arial"/>
              </a:rPr>
              <a:t>Limitations of Tools (PO(e))</a:t>
            </a:r>
            <a:endParaRPr lang="en-GB" dirty="0">
              <a:latin typeface="Arial"/>
              <a:cs typeface="Arial"/>
            </a:endParaRPr>
          </a:p>
        </p:txBody>
      </p:sp>
      <p:sp>
        <p:nvSpPr>
          <p:cNvPr id="3" name="Content Placeholder 2">
            <a:extLst>
              <a:ext uri="{FF2B5EF4-FFF2-40B4-BE49-F238E27FC236}">
                <a16:creationId xmlns:a16="http://schemas.microsoft.com/office/drawing/2014/main" xmlns="" id="{624FE627-4B30-BCAF-2060-4ABCF5611A36}"/>
              </a:ext>
            </a:extLst>
          </p:cNvPr>
          <p:cNvSpPr>
            <a:spLocks noGrp="1"/>
          </p:cNvSpPr>
          <p:nvPr>
            <p:ph idx="1"/>
          </p:nvPr>
        </p:nvSpPr>
        <p:spPr/>
        <p:txBody>
          <a:bodyPr vert="horz" lIns="91440" tIns="45720" rIns="91440" bIns="45720" rtlCol="0" anchor="t">
            <a:normAutofit/>
          </a:bodyPr>
          <a:lstStyle/>
          <a:p>
            <a:pPr marL="0" indent="0">
              <a:buNone/>
            </a:pPr>
            <a:r>
              <a:rPr lang="en-GB" dirty="0">
                <a:latin typeface="Arial"/>
                <a:cs typeface="Arial"/>
              </a:rPr>
              <a:t>Our project showcases the </a:t>
            </a:r>
            <a:r>
              <a:rPr lang="en-GB" dirty="0" err="1">
                <a:latin typeface="Arial"/>
                <a:cs typeface="Arial"/>
              </a:rPr>
              <a:t>datapath</a:t>
            </a:r>
            <a:r>
              <a:rPr lang="en-GB" dirty="0">
                <a:latin typeface="Arial"/>
                <a:cs typeface="Arial"/>
              </a:rPr>
              <a:t> of the single-cycle processor on the LED matrix and the corresponding assembly instruction on the LCD display. We wanted to connect both the LCD display and the LED matrix using only one ESP32. But trying to run both using a singular microcontroller produced erroneous results. Our first assumption was that the disturbance on </a:t>
            </a:r>
            <a:r>
              <a:rPr lang="en-GB" dirty="0" err="1">
                <a:latin typeface="Arial"/>
                <a:cs typeface="Arial"/>
              </a:rPr>
              <a:t>datapath</a:t>
            </a:r>
            <a:r>
              <a:rPr lang="en-GB" dirty="0">
                <a:latin typeface="Arial"/>
                <a:cs typeface="Arial"/>
              </a:rPr>
              <a:t> shown on LED matrix while connecting both </a:t>
            </a:r>
            <a:r>
              <a:rPr lang="en-GB" dirty="0" err="1">
                <a:latin typeface="Arial"/>
                <a:cs typeface="Arial"/>
              </a:rPr>
              <a:t>lcd</a:t>
            </a:r>
            <a:r>
              <a:rPr lang="en-GB" dirty="0">
                <a:latin typeface="Arial"/>
                <a:cs typeface="Arial"/>
              </a:rPr>
              <a:t> and LED was because they both had to share SCL (GPIO 22) of the ESP32. This was later debunked as the LED matrix showed no disturbances while both were connected, if we didn’t implement the code to display in the </a:t>
            </a:r>
            <a:r>
              <a:rPr lang="en-GB" dirty="0" err="1">
                <a:latin typeface="Arial"/>
                <a:cs typeface="Arial"/>
              </a:rPr>
              <a:t>lcd</a:t>
            </a:r>
            <a:r>
              <a:rPr lang="en-GB" dirty="0">
                <a:latin typeface="Arial"/>
                <a:cs typeface="Arial"/>
              </a:rPr>
              <a:t>. This problem was left </a:t>
            </a:r>
            <a:r>
              <a:rPr lang="en-GB" dirty="0" smtClean="0">
                <a:latin typeface="Arial"/>
                <a:cs typeface="Arial"/>
              </a:rPr>
              <a:t>unsolved </a:t>
            </a:r>
            <a:r>
              <a:rPr lang="en-GB" dirty="0">
                <a:latin typeface="Arial"/>
                <a:cs typeface="Arial"/>
              </a:rPr>
              <a:t>and so we decided to use two different microcontrollers (ESP32), one for the LCD and the other for the LED matrix</a:t>
            </a:r>
          </a:p>
        </p:txBody>
      </p:sp>
      <p:sp>
        <p:nvSpPr>
          <p:cNvPr id="4" name="Slide Number Placeholder 3">
            <a:extLst>
              <a:ext uri="{FF2B5EF4-FFF2-40B4-BE49-F238E27FC236}">
                <a16:creationId xmlns:a16="http://schemas.microsoft.com/office/drawing/2014/main" xmlns="" id="{D39777CD-4032-360E-7A48-7FE9636D077A}"/>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15</a:t>
            </a:fld>
            <a:endParaRPr lang="x-none"/>
          </a:p>
        </p:txBody>
      </p:sp>
      <p:sp>
        <p:nvSpPr>
          <p:cNvPr id="9" name="Date Placeholder 4">
            <a:extLst>
              <a:ext uri="{FF2B5EF4-FFF2-40B4-BE49-F238E27FC236}">
                <a16:creationId xmlns:a16="http://schemas.microsoft.com/office/drawing/2014/main" xmlns="" id="{7A4EB6EC-D213-9F48-8356-86C62AC118FF}"/>
              </a:ext>
            </a:extLst>
          </p:cNvPr>
          <p:cNvSpPr>
            <a:spLocks noGrp="1"/>
          </p:cNvSpPr>
          <p:nvPr>
            <p:ph type="dt" sz="half" idx="10"/>
          </p:nvPr>
        </p:nvSpPr>
        <p:spPr>
          <a:xfrm>
            <a:off x="432486" y="6501637"/>
            <a:ext cx="1971080" cy="375412"/>
          </a:xfrm>
        </p:spPr>
        <p:txBody>
          <a:bodyPr/>
          <a:lstStyle/>
          <a:p>
            <a:r>
              <a:rPr lang="en-US" sz="1400" dirty="0"/>
              <a:t>EEE 416 (2023) – Group 4</a:t>
            </a:r>
            <a:endParaRPr lang="x-none" sz="1400" dirty="0"/>
          </a:p>
        </p:txBody>
      </p:sp>
      <p:sp>
        <p:nvSpPr>
          <p:cNvPr id="10" name="Footer Placeholder 5">
            <a:extLst>
              <a:ext uri="{FF2B5EF4-FFF2-40B4-BE49-F238E27FC236}">
                <a16:creationId xmlns:a16="http://schemas.microsoft.com/office/drawing/2014/main" xmlns="" id="{1B9B0E6E-7910-2644-9BBD-C431B66BAC64}"/>
              </a:ext>
            </a:extLst>
          </p:cNvPr>
          <p:cNvSpPr>
            <a:spLocks noGrp="1"/>
          </p:cNvSpPr>
          <p:nvPr>
            <p:ph type="ftr" sz="quarter" idx="11"/>
          </p:nvPr>
        </p:nvSpPr>
        <p:spPr>
          <a:xfrm>
            <a:off x="2659371" y="6481592"/>
            <a:ext cx="6873258" cy="375412"/>
          </a:xfrm>
        </p:spPr>
        <p:txBody>
          <a:bodyPr/>
          <a:lstStyle/>
          <a:p>
            <a:r>
              <a:rPr lang="en-US" sz="1400" dirty="0"/>
              <a:t>Visualizing </a:t>
            </a:r>
            <a:r>
              <a:rPr lang="en-US" sz="1400" dirty="0" err="1"/>
              <a:t>Datapath</a:t>
            </a:r>
            <a:r>
              <a:rPr lang="en-US" sz="1400" dirty="0"/>
              <a:t> for Different Data-Processing Instructions of a Complete Single-Cycle Processor</a:t>
            </a:r>
            <a:endParaRPr lang="x-none" sz="1400" dirty="0"/>
          </a:p>
        </p:txBody>
      </p:sp>
      <p:sp>
        <p:nvSpPr>
          <p:cNvPr id="12" name="TextBox 11">
            <a:extLst>
              <a:ext uri="{FF2B5EF4-FFF2-40B4-BE49-F238E27FC236}">
                <a16:creationId xmlns:a16="http://schemas.microsoft.com/office/drawing/2014/main" xmlns="" id="{43D012D0-622C-46B2-A624-4C1339C0A8E5}"/>
              </a:ext>
            </a:extLst>
          </p:cNvPr>
          <p:cNvSpPr txBox="1"/>
          <p:nvPr/>
        </p:nvSpPr>
        <p:spPr>
          <a:xfrm>
            <a:off x="9928824" y="6470825"/>
            <a:ext cx="1709122" cy="307777"/>
          </a:xfrm>
          <a:prstGeom prst="rect">
            <a:avLst/>
          </a:prstGeom>
          <a:noFill/>
        </p:spPr>
        <p:txBody>
          <a:bodyPr wrap="none" lIns="91440" tIns="45720" rIns="91440" bIns="45720" rtlCol="0" anchor="t">
            <a:spAutoFit/>
          </a:bodyPr>
          <a:lstStyle/>
          <a:p>
            <a:r>
              <a:rPr lang="en-US" sz="1400" i="1" dirty="0">
                <a:solidFill>
                  <a:srgbClr val="FFFF00"/>
                </a:solidFill>
                <a:latin typeface="Arial Narrow"/>
              </a:rPr>
              <a:t>Presented by: 1906</a:t>
            </a:r>
            <a:r>
              <a:rPr lang="en-GB" sz="1400" i="1" dirty="0">
                <a:solidFill>
                  <a:srgbClr val="FFFF00"/>
                </a:solidFill>
                <a:latin typeface="Arial Narrow"/>
              </a:rPr>
              <a:t>145</a:t>
            </a:r>
            <a:endParaRPr lang="en-GB" sz="1400" i="1" dirty="0">
              <a:solidFill>
                <a:srgbClr val="FFFF00"/>
              </a:solidFill>
              <a:latin typeface="Arial Narrow" panose="020B0606020202030204" pitchFamily="34" charset="0"/>
            </a:endParaRPr>
          </a:p>
        </p:txBody>
      </p:sp>
      <p:cxnSp>
        <p:nvCxnSpPr>
          <p:cNvPr id="13" name="Straight Connector 12"/>
          <p:cNvCxnSpPr/>
          <p:nvPr/>
        </p:nvCxnSpPr>
        <p:spPr>
          <a:xfrm>
            <a:off x="1066800" y="1187283"/>
            <a:ext cx="10058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62385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72C672-E565-34D9-BD41-B504F1B7D6BA}"/>
              </a:ext>
            </a:extLst>
          </p:cNvPr>
          <p:cNvSpPr>
            <a:spLocks noGrp="1"/>
          </p:cNvSpPr>
          <p:nvPr>
            <p:ph type="title"/>
          </p:nvPr>
        </p:nvSpPr>
        <p:spPr/>
        <p:txBody>
          <a:bodyPr>
            <a:normAutofit/>
          </a:bodyPr>
          <a:lstStyle/>
          <a:p>
            <a:r>
              <a:rPr lang="en-US">
                <a:latin typeface="Arial"/>
                <a:cs typeface="Arial"/>
              </a:rPr>
              <a:t>5.4</a:t>
            </a:r>
            <a:r>
              <a:rPr lang="en-US" sz="4400">
                <a:latin typeface="Arial"/>
                <a:cs typeface="Arial"/>
              </a:rPr>
              <a:t> </a:t>
            </a:r>
            <a:r>
              <a:rPr lang="en-GB" sz="4400" dirty="0">
                <a:latin typeface="Arial"/>
                <a:cs typeface="Arial"/>
              </a:rPr>
              <a:t>Impact Assessment (PO(f))</a:t>
            </a:r>
            <a:endParaRPr lang="en-GB" dirty="0">
              <a:latin typeface="Arial"/>
              <a:cs typeface="Arial"/>
            </a:endParaRPr>
          </a:p>
        </p:txBody>
      </p:sp>
      <p:sp>
        <p:nvSpPr>
          <p:cNvPr id="3" name="Content Placeholder 2">
            <a:extLst>
              <a:ext uri="{FF2B5EF4-FFF2-40B4-BE49-F238E27FC236}">
                <a16:creationId xmlns:a16="http://schemas.microsoft.com/office/drawing/2014/main" xmlns="" id="{624FE627-4B30-BCAF-2060-4ABCF5611A36}"/>
              </a:ext>
            </a:extLst>
          </p:cNvPr>
          <p:cNvSpPr>
            <a:spLocks noGrp="1"/>
          </p:cNvSpPr>
          <p:nvPr>
            <p:ph idx="1"/>
          </p:nvPr>
        </p:nvSpPr>
        <p:spPr/>
        <p:txBody>
          <a:bodyPr vert="horz" lIns="91440" tIns="45720" rIns="91440" bIns="45720" rtlCol="0" anchor="t">
            <a:normAutofit/>
          </a:bodyPr>
          <a:lstStyle/>
          <a:p>
            <a:pPr marL="0" indent="0">
              <a:buNone/>
            </a:pPr>
            <a:r>
              <a:rPr lang="en-GB" dirty="0">
                <a:latin typeface="Arial"/>
                <a:cs typeface="Arial"/>
              </a:rPr>
              <a:t>The concept of a microarchitecture and the flow of a single-cycle microarchitecture are sometimes difficult for undergraduate students to understand. It can occasionally become difficult to understand due to the multiple control signals and variety of </a:t>
            </a:r>
            <a:r>
              <a:rPr lang="en-GB" dirty="0" err="1">
                <a:latin typeface="Arial"/>
                <a:cs typeface="Arial"/>
              </a:rPr>
              <a:t>datapaths</a:t>
            </a:r>
            <a:r>
              <a:rPr lang="en-GB" dirty="0">
                <a:latin typeface="Arial"/>
                <a:cs typeface="Arial"/>
              </a:rPr>
              <a:t>. Sometimes a deeper comprehension of the entire process requires more than just theoretical knowledge. Our project can easily be put into practice in different universities where they offer the course “Microprocessor and Embedding System”. This project will provide assistance to students learning how the single-cycle processors work when covering this particular topic.</a:t>
            </a:r>
            <a:endParaRPr lang="en-US" dirty="0"/>
          </a:p>
          <a:p>
            <a:endParaRPr lang="en-GB" dirty="0"/>
          </a:p>
        </p:txBody>
      </p:sp>
      <p:sp>
        <p:nvSpPr>
          <p:cNvPr id="4" name="Slide Number Placeholder 3">
            <a:extLst>
              <a:ext uri="{FF2B5EF4-FFF2-40B4-BE49-F238E27FC236}">
                <a16:creationId xmlns:a16="http://schemas.microsoft.com/office/drawing/2014/main" xmlns="" id="{D39777CD-4032-360E-7A48-7FE9636D077A}"/>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16</a:t>
            </a:fld>
            <a:endParaRPr lang="x-none"/>
          </a:p>
        </p:txBody>
      </p:sp>
      <p:sp>
        <p:nvSpPr>
          <p:cNvPr id="9" name="Date Placeholder 4">
            <a:extLst>
              <a:ext uri="{FF2B5EF4-FFF2-40B4-BE49-F238E27FC236}">
                <a16:creationId xmlns:a16="http://schemas.microsoft.com/office/drawing/2014/main" xmlns="" id="{7A4EB6EC-D213-9F48-8356-86C62AC118FF}"/>
              </a:ext>
            </a:extLst>
          </p:cNvPr>
          <p:cNvSpPr>
            <a:spLocks noGrp="1"/>
          </p:cNvSpPr>
          <p:nvPr>
            <p:ph type="dt" sz="half" idx="10"/>
          </p:nvPr>
        </p:nvSpPr>
        <p:spPr>
          <a:xfrm>
            <a:off x="432486" y="6501637"/>
            <a:ext cx="1971080" cy="375412"/>
          </a:xfrm>
        </p:spPr>
        <p:txBody>
          <a:bodyPr/>
          <a:lstStyle/>
          <a:p>
            <a:r>
              <a:rPr lang="en-US" sz="1400" dirty="0"/>
              <a:t>EEE 416 (2023) – Group 4</a:t>
            </a:r>
            <a:endParaRPr lang="x-none" sz="1400" dirty="0"/>
          </a:p>
        </p:txBody>
      </p:sp>
      <p:sp>
        <p:nvSpPr>
          <p:cNvPr id="10" name="Footer Placeholder 5">
            <a:extLst>
              <a:ext uri="{FF2B5EF4-FFF2-40B4-BE49-F238E27FC236}">
                <a16:creationId xmlns:a16="http://schemas.microsoft.com/office/drawing/2014/main" xmlns="" id="{1B9B0E6E-7910-2644-9BBD-C431B66BAC64}"/>
              </a:ext>
            </a:extLst>
          </p:cNvPr>
          <p:cNvSpPr>
            <a:spLocks noGrp="1"/>
          </p:cNvSpPr>
          <p:nvPr>
            <p:ph type="ftr" sz="quarter" idx="11"/>
          </p:nvPr>
        </p:nvSpPr>
        <p:spPr>
          <a:xfrm>
            <a:off x="2659371" y="6481592"/>
            <a:ext cx="6873258" cy="375412"/>
          </a:xfrm>
        </p:spPr>
        <p:txBody>
          <a:bodyPr/>
          <a:lstStyle/>
          <a:p>
            <a:r>
              <a:rPr lang="en-US" sz="1400" dirty="0"/>
              <a:t>Visualizing </a:t>
            </a:r>
            <a:r>
              <a:rPr lang="en-US" sz="1400" dirty="0" err="1"/>
              <a:t>Datapath</a:t>
            </a:r>
            <a:r>
              <a:rPr lang="en-US" sz="1400" dirty="0"/>
              <a:t> for Different Data-Processing Instructions of a Complete Single-Cycle Processor</a:t>
            </a:r>
            <a:endParaRPr lang="x-none" sz="1400" dirty="0"/>
          </a:p>
        </p:txBody>
      </p:sp>
      <p:sp>
        <p:nvSpPr>
          <p:cNvPr id="12" name="TextBox 11">
            <a:extLst>
              <a:ext uri="{FF2B5EF4-FFF2-40B4-BE49-F238E27FC236}">
                <a16:creationId xmlns:a16="http://schemas.microsoft.com/office/drawing/2014/main" xmlns="" id="{43D012D0-622C-46B2-A624-4C1339C0A8E5}"/>
              </a:ext>
            </a:extLst>
          </p:cNvPr>
          <p:cNvSpPr txBox="1"/>
          <p:nvPr/>
        </p:nvSpPr>
        <p:spPr>
          <a:xfrm>
            <a:off x="9928824" y="6470825"/>
            <a:ext cx="1709122" cy="307777"/>
          </a:xfrm>
          <a:prstGeom prst="rect">
            <a:avLst/>
          </a:prstGeom>
          <a:noFill/>
        </p:spPr>
        <p:txBody>
          <a:bodyPr wrap="none" lIns="91440" tIns="45720" rIns="91440" bIns="45720" rtlCol="0" anchor="t">
            <a:spAutoFit/>
          </a:bodyPr>
          <a:lstStyle/>
          <a:p>
            <a:r>
              <a:rPr lang="en-US" sz="1400" i="1" dirty="0">
                <a:solidFill>
                  <a:srgbClr val="FFFF00"/>
                </a:solidFill>
                <a:latin typeface="Arial Narrow"/>
              </a:rPr>
              <a:t>Presented by: 1906145</a:t>
            </a:r>
            <a:endParaRPr lang="en-GB" sz="1400" i="1" dirty="0">
              <a:solidFill>
                <a:srgbClr val="FFFF00"/>
              </a:solidFill>
              <a:latin typeface="Arial Narrow" panose="020B0606020202030204" pitchFamily="34" charset="0"/>
            </a:endParaRPr>
          </a:p>
        </p:txBody>
      </p:sp>
      <p:cxnSp>
        <p:nvCxnSpPr>
          <p:cNvPr id="13" name="Straight Connector 12"/>
          <p:cNvCxnSpPr/>
          <p:nvPr/>
        </p:nvCxnSpPr>
        <p:spPr>
          <a:xfrm>
            <a:off x="1066800" y="1187283"/>
            <a:ext cx="10058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52461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D050AC-A28B-BFBC-FBA4-9DE600AE3A7D}"/>
              </a:ext>
            </a:extLst>
          </p:cNvPr>
          <p:cNvSpPr>
            <a:spLocks noGrp="1"/>
          </p:cNvSpPr>
          <p:nvPr>
            <p:ph type="title"/>
          </p:nvPr>
        </p:nvSpPr>
        <p:spPr/>
        <p:txBody>
          <a:bodyPr>
            <a:noAutofit/>
          </a:bodyPr>
          <a:lstStyle/>
          <a:p>
            <a:r>
              <a:rPr lang="en-GB" sz="3600" dirty="0"/>
              <a:t>6.1 Individual Contribution of Each Member</a:t>
            </a:r>
          </a:p>
        </p:txBody>
      </p:sp>
      <p:sp>
        <p:nvSpPr>
          <p:cNvPr id="3" name="Content Placeholder 2">
            <a:extLst>
              <a:ext uri="{FF2B5EF4-FFF2-40B4-BE49-F238E27FC236}">
                <a16:creationId xmlns:a16="http://schemas.microsoft.com/office/drawing/2014/main" xmlns="" id="{8ADF71AF-DB81-A1C1-3DD7-359C91B48405}"/>
              </a:ext>
            </a:extLst>
          </p:cNvPr>
          <p:cNvSpPr>
            <a:spLocks noGrp="1"/>
          </p:cNvSpPr>
          <p:nvPr>
            <p:ph idx="1"/>
          </p:nvPr>
        </p:nvSpPr>
        <p:spPr>
          <a:xfrm>
            <a:off x="867229" y="1511663"/>
            <a:ext cx="11065328" cy="4541520"/>
          </a:xfrm>
        </p:spPr>
        <p:txBody>
          <a:bodyPr vert="horz" lIns="91440" tIns="45720" rIns="91440" bIns="45720" rtlCol="0" anchor="t">
            <a:noAutofit/>
          </a:bodyPr>
          <a:lstStyle/>
          <a:p>
            <a:pPr>
              <a:buNone/>
            </a:pPr>
            <a:r>
              <a:rPr lang="en-GB" dirty="0">
                <a:latin typeface="Arial"/>
                <a:cs typeface="Arial"/>
              </a:rPr>
              <a:t>  The entire workload of the project was evenly distributed between all 4 group members. We were all involved in the process of formulating the design of our project, adding different components to achieve a robust structure that conveys our main goal of providing a way to visualize </a:t>
            </a:r>
            <a:r>
              <a:rPr lang="en-GB" dirty="0" err="1">
                <a:latin typeface="Arial"/>
                <a:cs typeface="Arial"/>
              </a:rPr>
              <a:t>datapaths</a:t>
            </a:r>
            <a:r>
              <a:rPr lang="en-GB" dirty="0">
                <a:latin typeface="Arial"/>
                <a:cs typeface="Arial"/>
              </a:rPr>
              <a:t> of a single-cycle processor. Everybody was present at the acquisition of the required components and material. The next step was to construct all the blocks and then map them to the LED matrix accordingly. After that we implemented the </a:t>
            </a:r>
            <a:r>
              <a:rPr lang="en-GB" dirty="0" err="1">
                <a:latin typeface="Arial"/>
                <a:cs typeface="Arial"/>
              </a:rPr>
              <a:t>datapath</a:t>
            </a:r>
            <a:r>
              <a:rPr lang="en-GB" dirty="0">
                <a:latin typeface="Arial"/>
                <a:cs typeface="Arial"/>
              </a:rPr>
              <a:t> of different instructions such as MOV, ADD, SUB, STR and simultaneously displayed the corresponding assembly language instruction on the LCD where we took equal responsibility for completing the tasks</a:t>
            </a:r>
            <a:endParaRPr lang="en-GB"/>
          </a:p>
        </p:txBody>
      </p:sp>
      <p:sp>
        <p:nvSpPr>
          <p:cNvPr id="4" name="Slide Number Placeholder 3">
            <a:extLst>
              <a:ext uri="{FF2B5EF4-FFF2-40B4-BE49-F238E27FC236}">
                <a16:creationId xmlns:a16="http://schemas.microsoft.com/office/drawing/2014/main" xmlns="" id="{0BF24355-A269-4C7E-7377-5CDD2E38905F}"/>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17</a:t>
            </a:fld>
            <a:endParaRPr lang="x-none"/>
          </a:p>
        </p:txBody>
      </p:sp>
      <p:sp>
        <p:nvSpPr>
          <p:cNvPr id="10" name="Date Placeholder 4">
            <a:extLst>
              <a:ext uri="{FF2B5EF4-FFF2-40B4-BE49-F238E27FC236}">
                <a16:creationId xmlns:a16="http://schemas.microsoft.com/office/drawing/2014/main" xmlns="" id="{7A4EB6EC-D213-9F48-8356-86C62AC118FF}"/>
              </a:ext>
            </a:extLst>
          </p:cNvPr>
          <p:cNvSpPr>
            <a:spLocks noGrp="1"/>
          </p:cNvSpPr>
          <p:nvPr>
            <p:ph type="dt" sz="half" idx="10"/>
          </p:nvPr>
        </p:nvSpPr>
        <p:spPr>
          <a:xfrm>
            <a:off x="432486" y="6501637"/>
            <a:ext cx="1971080" cy="375412"/>
          </a:xfrm>
        </p:spPr>
        <p:txBody>
          <a:bodyPr/>
          <a:lstStyle/>
          <a:p>
            <a:r>
              <a:rPr lang="en-US" sz="1400" dirty="0"/>
              <a:t>EEE 416 (2023) – Group 4</a:t>
            </a:r>
            <a:endParaRPr lang="x-none" sz="1400" dirty="0"/>
          </a:p>
        </p:txBody>
      </p:sp>
      <p:sp>
        <p:nvSpPr>
          <p:cNvPr id="11" name="Footer Placeholder 5">
            <a:extLst>
              <a:ext uri="{FF2B5EF4-FFF2-40B4-BE49-F238E27FC236}">
                <a16:creationId xmlns:a16="http://schemas.microsoft.com/office/drawing/2014/main" xmlns="" id="{1B9B0E6E-7910-2644-9BBD-C431B66BAC64}"/>
              </a:ext>
            </a:extLst>
          </p:cNvPr>
          <p:cNvSpPr>
            <a:spLocks noGrp="1"/>
          </p:cNvSpPr>
          <p:nvPr>
            <p:ph type="ftr" sz="quarter" idx="11"/>
          </p:nvPr>
        </p:nvSpPr>
        <p:spPr>
          <a:xfrm>
            <a:off x="2659371" y="6481592"/>
            <a:ext cx="6873258" cy="375412"/>
          </a:xfrm>
        </p:spPr>
        <p:txBody>
          <a:bodyPr/>
          <a:lstStyle/>
          <a:p>
            <a:r>
              <a:rPr lang="en-US" sz="1400" dirty="0"/>
              <a:t>Visualizing </a:t>
            </a:r>
            <a:r>
              <a:rPr lang="en-US" sz="1400" dirty="0" err="1"/>
              <a:t>Datapath</a:t>
            </a:r>
            <a:r>
              <a:rPr lang="en-US" sz="1400" dirty="0"/>
              <a:t> for Different Data-Processing Instructions of a Complete Single-Cycle Processor</a:t>
            </a:r>
            <a:endParaRPr lang="x-none" sz="1400" dirty="0"/>
          </a:p>
        </p:txBody>
      </p:sp>
      <p:sp>
        <p:nvSpPr>
          <p:cNvPr id="12" name="TextBox 11">
            <a:extLst>
              <a:ext uri="{FF2B5EF4-FFF2-40B4-BE49-F238E27FC236}">
                <a16:creationId xmlns:a16="http://schemas.microsoft.com/office/drawing/2014/main" xmlns="" id="{43D012D0-622C-46B2-A624-4C1339C0A8E5}"/>
              </a:ext>
            </a:extLst>
          </p:cNvPr>
          <p:cNvSpPr txBox="1"/>
          <p:nvPr/>
        </p:nvSpPr>
        <p:spPr>
          <a:xfrm>
            <a:off x="9928824" y="6470825"/>
            <a:ext cx="1709122" cy="307777"/>
          </a:xfrm>
          <a:prstGeom prst="rect">
            <a:avLst/>
          </a:prstGeom>
          <a:noFill/>
        </p:spPr>
        <p:txBody>
          <a:bodyPr wrap="none" lIns="91440" tIns="45720" rIns="91440" bIns="45720" rtlCol="0" anchor="t">
            <a:spAutoFit/>
          </a:bodyPr>
          <a:lstStyle/>
          <a:p>
            <a:r>
              <a:rPr lang="en-US" sz="1400" i="1" dirty="0">
                <a:solidFill>
                  <a:srgbClr val="FFFF00"/>
                </a:solidFill>
                <a:latin typeface="Arial Narrow"/>
              </a:rPr>
              <a:t>Presented by: </a:t>
            </a:r>
            <a:r>
              <a:rPr lang="en-US" sz="1400" i="1" dirty="0" smtClean="0">
                <a:solidFill>
                  <a:srgbClr val="FFFF00"/>
                </a:solidFill>
                <a:latin typeface="Arial Narrow"/>
              </a:rPr>
              <a:t>1906150</a:t>
            </a:r>
            <a:endParaRPr lang="en-GB" sz="1400" i="1" dirty="0">
              <a:solidFill>
                <a:srgbClr val="FFFF00"/>
              </a:solidFill>
              <a:latin typeface="Arial Narrow" panose="020B0606020202030204" pitchFamily="34" charset="0"/>
            </a:endParaRPr>
          </a:p>
        </p:txBody>
      </p:sp>
      <p:cxnSp>
        <p:nvCxnSpPr>
          <p:cNvPr id="13" name="Straight Connector 12"/>
          <p:cNvCxnSpPr/>
          <p:nvPr/>
        </p:nvCxnSpPr>
        <p:spPr>
          <a:xfrm>
            <a:off x="1066800" y="1187283"/>
            <a:ext cx="10058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87973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D050AC-A28B-BFBC-FBA4-9DE600AE3A7D}"/>
              </a:ext>
            </a:extLst>
          </p:cNvPr>
          <p:cNvSpPr>
            <a:spLocks noGrp="1"/>
          </p:cNvSpPr>
          <p:nvPr>
            <p:ph type="title"/>
          </p:nvPr>
        </p:nvSpPr>
        <p:spPr/>
        <p:txBody>
          <a:bodyPr>
            <a:noAutofit/>
          </a:bodyPr>
          <a:lstStyle/>
          <a:p>
            <a:r>
              <a:rPr lang="en-GB" sz="3600" dirty="0"/>
              <a:t>6.2 Mode of </a:t>
            </a:r>
            <a:r>
              <a:rPr lang="en-GB" sz="3600" dirty="0" err="1"/>
              <a:t>TeamWork</a:t>
            </a:r>
            <a:r>
              <a:rPr lang="en-GB" sz="3600" dirty="0"/>
              <a:t> and Diversity</a:t>
            </a:r>
          </a:p>
        </p:txBody>
      </p:sp>
      <p:sp>
        <p:nvSpPr>
          <p:cNvPr id="3" name="Content Placeholder 2">
            <a:extLst>
              <a:ext uri="{FF2B5EF4-FFF2-40B4-BE49-F238E27FC236}">
                <a16:creationId xmlns:a16="http://schemas.microsoft.com/office/drawing/2014/main" xmlns="" id="{8ADF71AF-DB81-A1C1-3DD7-359C91B48405}"/>
              </a:ext>
            </a:extLst>
          </p:cNvPr>
          <p:cNvSpPr>
            <a:spLocks noGrp="1"/>
          </p:cNvSpPr>
          <p:nvPr>
            <p:ph idx="1"/>
          </p:nvPr>
        </p:nvSpPr>
        <p:spPr/>
        <p:txBody>
          <a:bodyPr vert="horz" lIns="91440" tIns="45720" rIns="91440" bIns="45720" rtlCol="0" anchor="t">
            <a:normAutofit lnSpcReduction="10000"/>
          </a:bodyPr>
          <a:lstStyle/>
          <a:p>
            <a:pPr marL="0" indent="0">
              <a:lnSpc>
                <a:spcPct val="150000"/>
              </a:lnSpc>
              <a:buNone/>
            </a:pPr>
            <a:r>
              <a:rPr lang="en-GB" sz="2800" dirty="0">
                <a:latin typeface="Arial"/>
                <a:cs typeface="Arial"/>
              </a:rPr>
              <a:t>Initially our work mode was of a collaborative nature as we all were involved in formulating the design and acquiring different components. Mapping different instructions in the LED matrix required division of </a:t>
            </a:r>
            <a:r>
              <a:rPr lang="en-GB" sz="2800" dirty="0" err="1">
                <a:latin typeface="Arial"/>
                <a:cs typeface="Arial"/>
              </a:rPr>
              <a:t>labor</a:t>
            </a:r>
            <a:r>
              <a:rPr lang="en-GB" sz="2800" dirty="0">
                <a:latin typeface="Arial"/>
                <a:cs typeface="Arial"/>
              </a:rPr>
              <a:t> among us, changing the mode of work into a cooperative one. Then we reverted back to collaborative mode to finish assembling and providing the whole project with a firm hardware structure.</a:t>
            </a:r>
            <a:endParaRPr lang="en-US" dirty="0">
              <a:latin typeface="Arial"/>
              <a:cs typeface="Arial"/>
            </a:endParaRPr>
          </a:p>
        </p:txBody>
      </p:sp>
      <p:sp>
        <p:nvSpPr>
          <p:cNvPr id="4" name="Slide Number Placeholder 3">
            <a:extLst>
              <a:ext uri="{FF2B5EF4-FFF2-40B4-BE49-F238E27FC236}">
                <a16:creationId xmlns:a16="http://schemas.microsoft.com/office/drawing/2014/main" xmlns="" id="{0BF24355-A269-4C7E-7377-5CDD2E38905F}"/>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18</a:t>
            </a:fld>
            <a:endParaRPr lang="x-none"/>
          </a:p>
        </p:txBody>
      </p:sp>
      <p:sp>
        <p:nvSpPr>
          <p:cNvPr id="10" name="Date Placeholder 4">
            <a:extLst>
              <a:ext uri="{FF2B5EF4-FFF2-40B4-BE49-F238E27FC236}">
                <a16:creationId xmlns:a16="http://schemas.microsoft.com/office/drawing/2014/main" xmlns="" id="{7A4EB6EC-D213-9F48-8356-86C62AC118FF}"/>
              </a:ext>
            </a:extLst>
          </p:cNvPr>
          <p:cNvSpPr>
            <a:spLocks noGrp="1"/>
          </p:cNvSpPr>
          <p:nvPr>
            <p:ph type="dt" sz="half" idx="10"/>
          </p:nvPr>
        </p:nvSpPr>
        <p:spPr>
          <a:xfrm>
            <a:off x="432486" y="6501637"/>
            <a:ext cx="1971080" cy="375412"/>
          </a:xfrm>
        </p:spPr>
        <p:txBody>
          <a:bodyPr/>
          <a:lstStyle/>
          <a:p>
            <a:r>
              <a:rPr lang="en-US" sz="1400" dirty="0"/>
              <a:t>EEE 416 (2023) – Group 4</a:t>
            </a:r>
            <a:endParaRPr lang="x-none" sz="1400" dirty="0"/>
          </a:p>
        </p:txBody>
      </p:sp>
      <p:sp>
        <p:nvSpPr>
          <p:cNvPr id="11" name="Footer Placeholder 5">
            <a:extLst>
              <a:ext uri="{FF2B5EF4-FFF2-40B4-BE49-F238E27FC236}">
                <a16:creationId xmlns:a16="http://schemas.microsoft.com/office/drawing/2014/main" xmlns="" id="{1B9B0E6E-7910-2644-9BBD-C431B66BAC64}"/>
              </a:ext>
            </a:extLst>
          </p:cNvPr>
          <p:cNvSpPr>
            <a:spLocks noGrp="1"/>
          </p:cNvSpPr>
          <p:nvPr>
            <p:ph type="ftr" sz="quarter" idx="11"/>
          </p:nvPr>
        </p:nvSpPr>
        <p:spPr>
          <a:xfrm>
            <a:off x="2659371" y="6481592"/>
            <a:ext cx="6873258" cy="375412"/>
          </a:xfrm>
        </p:spPr>
        <p:txBody>
          <a:bodyPr/>
          <a:lstStyle/>
          <a:p>
            <a:r>
              <a:rPr lang="en-US" sz="1400" dirty="0"/>
              <a:t>Visualizing </a:t>
            </a:r>
            <a:r>
              <a:rPr lang="en-US" sz="1400" dirty="0" err="1"/>
              <a:t>Datapath</a:t>
            </a:r>
            <a:r>
              <a:rPr lang="en-US" sz="1400" dirty="0"/>
              <a:t> for Different Data-Processing Instructions of a Complete Single-Cycle Processor</a:t>
            </a:r>
            <a:endParaRPr lang="x-none" sz="1400" dirty="0"/>
          </a:p>
        </p:txBody>
      </p:sp>
      <p:sp>
        <p:nvSpPr>
          <p:cNvPr id="12" name="TextBox 11">
            <a:extLst>
              <a:ext uri="{FF2B5EF4-FFF2-40B4-BE49-F238E27FC236}">
                <a16:creationId xmlns:a16="http://schemas.microsoft.com/office/drawing/2014/main" xmlns="" id="{43D012D0-622C-46B2-A624-4C1339C0A8E5}"/>
              </a:ext>
            </a:extLst>
          </p:cNvPr>
          <p:cNvSpPr txBox="1"/>
          <p:nvPr/>
        </p:nvSpPr>
        <p:spPr>
          <a:xfrm>
            <a:off x="9928824" y="6470825"/>
            <a:ext cx="1709122" cy="307777"/>
          </a:xfrm>
          <a:prstGeom prst="rect">
            <a:avLst/>
          </a:prstGeom>
          <a:noFill/>
        </p:spPr>
        <p:txBody>
          <a:bodyPr wrap="none" lIns="91440" tIns="45720" rIns="91440" bIns="45720" rtlCol="0" anchor="t">
            <a:spAutoFit/>
          </a:bodyPr>
          <a:lstStyle/>
          <a:p>
            <a:r>
              <a:rPr lang="en-US" sz="1400" i="1" dirty="0">
                <a:solidFill>
                  <a:srgbClr val="FFFF00"/>
                </a:solidFill>
                <a:latin typeface="Arial Narrow"/>
              </a:rPr>
              <a:t>Presented by: </a:t>
            </a:r>
            <a:r>
              <a:rPr lang="en-US" sz="1400" i="1" dirty="0" smtClean="0">
                <a:solidFill>
                  <a:srgbClr val="FFFF00"/>
                </a:solidFill>
                <a:latin typeface="Arial Narrow"/>
              </a:rPr>
              <a:t>1906150</a:t>
            </a:r>
            <a:endParaRPr lang="en-GB" sz="1400" i="1" dirty="0">
              <a:solidFill>
                <a:srgbClr val="FFFF00"/>
              </a:solidFill>
              <a:latin typeface="Arial Narrow" panose="020B0606020202030204" pitchFamily="34" charset="0"/>
            </a:endParaRPr>
          </a:p>
        </p:txBody>
      </p:sp>
      <p:cxnSp>
        <p:nvCxnSpPr>
          <p:cNvPr id="13" name="Straight Connector 12"/>
          <p:cNvCxnSpPr/>
          <p:nvPr/>
        </p:nvCxnSpPr>
        <p:spPr>
          <a:xfrm>
            <a:off x="1066800" y="1187283"/>
            <a:ext cx="10058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1083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D050AC-A28B-BFBC-FBA4-9DE600AE3A7D}"/>
              </a:ext>
            </a:extLst>
          </p:cNvPr>
          <p:cNvSpPr>
            <a:spLocks noGrp="1"/>
          </p:cNvSpPr>
          <p:nvPr>
            <p:ph type="title"/>
          </p:nvPr>
        </p:nvSpPr>
        <p:spPr/>
        <p:txBody>
          <a:bodyPr>
            <a:noAutofit/>
          </a:bodyPr>
          <a:lstStyle/>
          <a:p>
            <a:r>
              <a:rPr lang="en-GB" sz="3600" dirty="0"/>
              <a:t>6.3 Logbook of Project</a:t>
            </a:r>
          </a:p>
        </p:txBody>
      </p:sp>
      <p:sp>
        <p:nvSpPr>
          <p:cNvPr id="4" name="Slide Number Placeholder 3">
            <a:extLst>
              <a:ext uri="{FF2B5EF4-FFF2-40B4-BE49-F238E27FC236}">
                <a16:creationId xmlns:a16="http://schemas.microsoft.com/office/drawing/2014/main" xmlns="" id="{0BF24355-A269-4C7E-7377-5CDD2E38905F}"/>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19</a:t>
            </a:fld>
            <a:endParaRPr lang="x-none"/>
          </a:p>
        </p:txBody>
      </p:sp>
      <p:sp>
        <p:nvSpPr>
          <p:cNvPr id="10" name="Date Placeholder 4">
            <a:extLst>
              <a:ext uri="{FF2B5EF4-FFF2-40B4-BE49-F238E27FC236}">
                <a16:creationId xmlns:a16="http://schemas.microsoft.com/office/drawing/2014/main" xmlns="" id="{7A4EB6EC-D213-9F48-8356-86C62AC118FF}"/>
              </a:ext>
            </a:extLst>
          </p:cNvPr>
          <p:cNvSpPr>
            <a:spLocks noGrp="1"/>
          </p:cNvSpPr>
          <p:nvPr>
            <p:ph type="dt" sz="half" idx="10"/>
          </p:nvPr>
        </p:nvSpPr>
        <p:spPr>
          <a:xfrm>
            <a:off x="432486" y="6501637"/>
            <a:ext cx="1971080" cy="375412"/>
          </a:xfrm>
        </p:spPr>
        <p:txBody>
          <a:bodyPr/>
          <a:lstStyle/>
          <a:p>
            <a:r>
              <a:rPr lang="en-US" sz="1400" dirty="0"/>
              <a:t>EEE 416 (2023) – Group 4</a:t>
            </a:r>
            <a:endParaRPr lang="x-none" sz="1400" dirty="0"/>
          </a:p>
        </p:txBody>
      </p:sp>
      <p:sp>
        <p:nvSpPr>
          <p:cNvPr id="11" name="Footer Placeholder 5">
            <a:extLst>
              <a:ext uri="{FF2B5EF4-FFF2-40B4-BE49-F238E27FC236}">
                <a16:creationId xmlns:a16="http://schemas.microsoft.com/office/drawing/2014/main" xmlns="" id="{1B9B0E6E-7910-2644-9BBD-C431B66BAC64}"/>
              </a:ext>
            </a:extLst>
          </p:cNvPr>
          <p:cNvSpPr>
            <a:spLocks noGrp="1"/>
          </p:cNvSpPr>
          <p:nvPr>
            <p:ph type="ftr" sz="quarter" idx="11"/>
          </p:nvPr>
        </p:nvSpPr>
        <p:spPr>
          <a:xfrm>
            <a:off x="2659371" y="6481592"/>
            <a:ext cx="6873258" cy="375412"/>
          </a:xfrm>
        </p:spPr>
        <p:txBody>
          <a:bodyPr/>
          <a:lstStyle/>
          <a:p>
            <a:r>
              <a:rPr lang="en-US" sz="1400" dirty="0"/>
              <a:t>Visualizing </a:t>
            </a:r>
            <a:r>
              <a:rPr lang="en-US" sz="1400" dirty="0" err="1"/>
              <a:t>Datapath</a:t>
            </a:r>
            <a:r>
              <a:rPr lang="en-US" sz="1400" dirty="0"/>
              <a:t> for Different Data-Processing Instructions of a Complete Single-Cycle Processor</a:t>
            </a:r>
            <a:endParaRPr lang="x-none" sz="1400" dirty="0"/>
          </a:p>
        </p:txBody>
      </p:sp>
      <p:sp>
        <p:nvSpPr>
          <p:cNvPr id="12" name="TextBox 11">
            <a:extLst>
              <a:ext uri="{FF2B5EF4-FFF2-40B4-BE49-F238E27FC236}">
                <a16:creationId xmlns:a16="http://schemas.microsoft.com/office/drawing/2014/main" xmlns="" id="{43D012D0-622C-46B2-A624-4C1339C0A8E5}"/>
              </a:ext>
            </a:extLst>
          </p:cNvPr>
          <p:cNvSpPr txBox="1"/>
          <p:nvPr/>
        </p:nvSpPr>
        <p:spPr>
          <a:xfrm>
            <a:off x="9928824" y="6470825"/>
            <a:ext cx="1709122" cy="307777"/>
          </a:xfrm>
          <a:prstGeom prst="rect">
            <a:avLst/>
          </a:prstGeom>
          <a:noFill/>
        </p:spPr>
        <p:txBody>
          <a:bodyPr wrap="none" rtlCol="0">
            <a:spAutoFit/>
          </a:bodyPr>
          <a:lstStyle/>
          <a:p>
            <a:r>
              <a:rPr lang="en-US" sz="1400" i="1" dirty="0">
                <a:solidFill>
                  <a:srgbClr val="FFFF00"/>
                </a:solidFill>
                <a:latin typeface="Arial Narrow" panose="020B0606020202030204" pitchFamily="34" charset="0"/>
              </a:rPr>
              <a:t>Presented by: </a:t>
            </a:r>
            <a:r>
              <a:rPr lang="en-US" sz="1400" i="1" dirty="0" smtClean="0">
                <a:solidFill>
                  <a:srgbClr val="FFFF00"/>
                </a:solidFill>
                <a:latin typeface="Arial Narrow" panose="020B0606020202030204" pitchFamily="34" charset="0"/>
              </a:rPr>
              <a:t>1906150</a:t>
            </a:r>
            <a:endParaRPr lang="en-GB" sz="1400" i="1" dirty="0">
              <a:solidFill>
                <a:srgbClr val="FFFF00"/>
              </a:solidFill>
              <a:latin typeface="Arial Narrow" panose="020B0606020202030204" pitchFamily="34" charset="0"/>
            </a:endParaRPr>
          </a:p>
        </p:txBody>
      </p:sp>
      <p:cxnSp>
        <p:nvCxnSpPr>
          <p:cNvPr id="13" name="Straight Connector 12"/>
          <p:cNvCxnSpPr/>
          <p:nvPr/>
        </p:nvCxnSpPr>
        <p:spPr>
          <a:xfrm>
            <a:off x="1066800" y="1187283"/>
            <a:ext cx="10058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stretch>
            <a:fillRect/>
          </a:stretch>
        </p:blipFill>
        <p:spPr>
          <a:xfrm>
            <a:off x="1881444" y="1188720"/>
            <a:ext cx="4789321" cy="5245690"/>
          </a:xfrm>
          <a:prstGeom prst="rect">
            <a:avLst/>
          </a:prstGeom>
        </p:spPr>
      </p:pic>
    </p:spTree>
    <p:extLst>
      <p:ext uri="{BB962C8B-B14F-4D97-AF65-F5344CB8AC3E}">
        <p14:creationId xmlns:p14="http://schemas.microsoft.com/office/powerpoint/2010/main" val="484443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33012B-84B9-7349-A96C-D843A369539B}"/>
              </a:ext>
            </a:extLst>
          </p:cNvPr>
          <p:cNvSpPr>
            <a:spLocks noGrp="1"/>
          </p:cNvSpPr>
          <p:nvPr>
            <p:ph type="title"/>
          </p:nvPr>
        </p:nvSpPr>
        <p:spPr/>
        <p:txBody>
          <a:bodyPr/>
          <a:lstStyle/>
          <a:p>
            <a:r>
              <a:rPr lang="x-none" dirty="0"/>
              <a:t>Outline</a:t>
            </a:r>
          </a:p>
        </p:txBody>
      </p:sp>
      <p:sp>
        <p:nvSpPr>
          <p:cNvPr id="3" name="Content Placeholder 2">
            <a:extLst>
              <a:ext uri="{FF2B5EF4-FFF2-40B4-BE49-F238E27FC236}">
                <a16:creationId xmlns:a16="http://schemas.microsoft.com/office/drawing/2014/main" xmlns="" id="{D6E5899E-188D-E346-BD75-A52C25C2CF7A}"/>
              </a:ext>
            </a:extLst>
          </p:cNvPr>
          <p:cNvSpPr>
            <a:spLocks noGrp="1"/>
          </p:cNvSpPr>
          <p:nvPr>
            <p:ph idx="1"/>
          </p:nvPr>
        </p:nvSpPr>
        <p:spPr/>
        <p:txBody>
          <a:bodyPr>
            <a:normAutofit lnSpcReduction="10000"/>
          </a:bodyPr>
          <a:lstStyle/>
          <a:p>
            <a:pPr marL="457200" indent="-457200">
              <a:buFont typeface="+mj-lt"/>
              <a:buAutoNum type="arabicPeriod"/>
            </a:pPr>
            <a:r>
              <a:rPr lang="x-none" dirty="0"/>
              <a:t>Summary</a:t>
            </a:r>
          </a:p>
          <a:p>
            <a:pPr marL="457200" indent="-457200">
              <a:buFont typeface="+mj-lt"/>
              <a:buAutoNum type="arabicPeriod"/>
            </a:pPr>
            <a:r>
              <a:rPr lang="en-US" dirty="0"/>
              <a:t>Introduction</a:t>
            </a:r>
            <a:endParaRPr lang="x-none" dirty="0"/>
          </a:p>
          <a:p>
            <a:pPr marL="457200" indent="-457200">
              <a:buFont typeface="+mj-lt"/>
              <a:buAutoNum type="arabicPeriod"/>
            </a:pPr>
            <a:r>
              <a:rPr lang="en-US" dirty="0"/>
              <a:t>Design</a:t>
            </a:r>
            <a:endParaRPr lang="x-none" dirty="0"/>
          </a:p>
          <a:p>
            <a:pPr marL="457200" indent="-457200">
              <a:buFont typeface="+mj-lt"/>
              <a:buAutoNum type="arabicPeriod"/>
            </a:pPr>
            <a:r>
              <a:rPr lang="en-US" dirty="0"/>
              <a:t>Implementation</a:t>
            </a:r>
            <a:endParaRPr lang="x-none" dirty="0"/>
          </a:p>
          <a:p>
            <a:pPr marL="457200" indent="-457200">
              <a:buFont typeface="+mj-lt"/>
              <a:buAutoNum type="arabicPeriod"/>
            </a:pPr>
            <a:r>
              <a:rPr lang="en-US" dirty="0"/>
              <a:t>Analysis and Evaluation</a:t>
            </a:r>
          </a:p>
          <a:p>
            <a:pPr marL="457200" indent="-457200">
              <a:buFont typeface="+mj-lt"/>
              <a:buAutoNum type="arabicPeriod"/>
            </a:pPr>
            <a:r>
              <a:rPr lang="en-GB" dirty="0"/>
              <a:t>Reflection on Individual and Team work</a:t>
            </a:r>
          </a:p>
          <a:p>
            <a:pPr marL="457200" indent="-457200">
              <a:buFont typeface="+mj-lt"/>
              <a:buAutoNum type="arabicPeriod"/>
            </a:pPr>
            <a:r>
              <a:rPr lang="en-GB" dirty="0"/>
              <a:t>Communication to External Stakeholders</a:t>
            </a:r>
          </a:p>
          <a:p>
            <a:pPr marL="457200" indent="-457200">
              <a:buFont typeface="+mj-lt"/>
              <a:buAutoNum type="arabicPeriod"/>
            </a:pPr>
            <a:r>
              <a:rPr lang="en-GB" dirty="0"/>
              <a:t>Project Management and Cost Analysis</a:t>
            </a:r>
          </a:p>
          <a:p>
            <a:pPr marL="457200" indent="-457200">
              <a:buFont typeface="+mj-lt"/>
              <a:buAutoNum type="arabicPeriod"/>
            </a:pPr>
            <a:r>
              <a:rPr lang="en-GB" dirty="0"/>
              <a:t>Future Work</a:t>
            </a:r>
            <a:endParaRPr lang="x-none" dirty="0"/>
          </a:p>
          <a:p>
            <a:pPr marL="457200" indent="-457200">
              <a:buFont typeface="+mj-lt"/>
              <a:buAutoNum type="arabicPeriod"/>
            </a:pPr>
            <a:r>
              <a:rPr lang="en-US" dirty="0"/>
              <a:t>References</a:t>
            </a:r>
            <a:endParaRPr lang="x-none" dirty="0"/>
          </a:p>
        </p:txBody>
      </p:sp>
      <p:sp>
        <p:nvSpPr>
          <p:cNvPr id="4" name="Slide Number Placeholder 3">
            <a:extLst>
              <a:ext uri="{FF2B5EF4-FFF2-40B4-BE49-F238E27FC236}">
                <a16:creationId xmlns:a16="http://schemas.microsoft.com/office/drawing/2014/main" xmlns="" id="{E4016421-CA9E-E344-9555-2F9A2A519073}"/>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2</a:t>
            </a:fld>
            <a:endParaRPr lang="x-none"/>
          </a:p>
        </p:txBody>
      </p:sp>
      <p:sp>
        <p:nvSpPr>
          <p:cNvPr id="15" name="Date Placeholder 4">
            <a:extLst>
              <a:ext uri="{FF2B5EF4-FFF2-40B4-BE49-F238E27FC236}">
                <a16:creationId xmlns:a16="http://schemas.microsoft.com/office/drawing/2014/main" xmlns="" id="{7A4EB6EC-D213-9F48-8356-86C62AC118FF}"/>
              </a:ext>
            </a:extLst>
          </p:cNvPr>
          <p:cNvSpPr>
            <a:spLocks noGrp="1"/>
          </p:cNvSpPr>
          <p:nvPr>
            <p:ph type="dt" sz="half" idx="10"/>
          </p:nvPr>
        </p:nvSpPr>
        <p:spPr>
          <a:xfrm>
            <a:off x="432486" y="6501637"/>
            <a:ext cx="1971080" cy="375412"/>
          </a:xfrm>
        </p:spPr>
        <p:txBody>
          <a:bodyPr/>
          <a:lstStyle/>
          <a:p>
            <a:r>
              <a:rPr lang="en-US" sz="1400" dirty="0"/>
              <a:t>EEE 416 (2023) – Group 4</a:t>
            </a:r>
            <a:endParaRPr lang="x-none" sz="1400" dirty="0"/>
          </a:p>
        </p:txBody>
      </p:sp>
      <p:sp>
        <p:nvSpPr>
          <p:cNvPr id="16" name="Footer Placeholder 5">
            <a:extLst>
              <a:ext uri="{FF2B5EF4-FFF2-40B4-BE49-F238E27FC236}">
                <a16:creationId xmlns:a16="http://schemas.microsoft.com/office/drawing/2014/main" xmlns="" id="{1B9B0E6E-7910-2644-9BBD-C431B66BAC64}"/>
              </a:ext>
            </a:extLst>
          </p:cNvPr>
          <p:cNvSpPr>
            <a:spLocks noGrp="1"/>
          </p:cNvSpPr>
          <p:nvPr>
            <p:ph type="ftr" sz="quarter" idx="11"/>
          </p:nvPr>
        </p:nvSpPr>
        <p:spPr>
          <a:xfrm>
            <a:off x="2659371" y="6481592"/>
            <a:ext cx="6873258" cy="375412"/>
          </a:xfrm>
        </p:spPr>
        <p:txBody>
          <a:bodyPr/>
          <a:lstStyle/>
          <a:p>
            <a:r>
              <a:rPr lang="en-US" sz="1400" dirty="0"/>
              <a:t>Visualizing </a:t>
            </a:r>
            <a:r>
              <a:rPr lang="en-US" sz="1400" dirty="0" err="1"/>
              <a:t>Datapath</a:t>
            </a:r>
            <a:r>
              <a:rPr lang="en-US" sz="1400" dirty="0"/>
              <a:t> for Different Data-Processing Instructions of a Complete Single-Cycle Processor</a:t>
            </a:r>
            <a:endParaRPr lang="x-none" sz="1400" dirty="0"/>
          </a:p>
        </p:txBody>
      </p:sp>
      <p:sp>
        <p:nvSpPr>
          <p:cNvPr id="17" name="TextBox 16">
            <a:extLst>
              <a:ext uri="{FF2B5EF4-FFF2-40B4-BE49-F238E27FC236}">
                <a16:creationId xmlns:a16="http://schemas.microsoft.com/office/drawing/2014/main" xmlns="" id="{43D012D0-622C-46B2-A624-4C1339C0A8E5}"/>
              </a:ext>
            </a:extLst>
          </p:cNvPr>
          <p:cNvSpPr txBox="1"/>
          <p:nvPr/>
        </p:nvSpPr>
        <p:spPr>
          <a:xfrm>
            <a:off x="9928824" y="6470825"/>
            <a:ext cx="1709122" cy="307777"/>
          </a:xfrm>
          <a:prstGeom prst="rect">
            <a:avLst/>
          </a:prstGeom>
          <a:noFill/>
        </p:spPr>
        <p:txBody>
          <a:bodyPr wrap="none" rtlCol="0">
            <a:spAutoFit/>
          </a:bodyPr>
          <a:lstStyle/>
          <a:p>
            <a:r>
              <a:rPr lang="en-US" sz="1400" i="1" dirty="0">
                <a:solidFill>
                  <a:srgbClr val="FFFF00"/>
                </a:solidFill>
                <a:latin typeface="Arial Narrow" panose="020B0606020202030204" pitchFamily="34" charset="0"/>
              </a:rPr>
              <a:t>Presented by: </a:t>
            </a:r>
            <a:r>
              <a:rPr lang="en-US" sz="1400" i="1" dirty="0" smtClean="0">
                <a:solidFill>
                  <a:srgbClr val="FFFF00"/>
                </a:solidFill>
                <a:latin typeface="Arial Narrow" panose="020B0606020202030204" pitchFamily="34" charset="0"/>
              </a:rPr>
              <a:t>1906142</a:t>
            </a:r>
            <a:endParaRPr lang="en-GB" sz="1400" i="1" dirty="0">
              <a:solidFill>
                <a:srgbClr val="FFFF00"/>
              </a:solidFill>
              <a:latin typeface="Arial Narrow" panose="020B0606020202030204" pitchFamily="34" charset="0"/>
            </a:endParaRPr>
          </a:p>
        </p:txBody>
      </p:sp>
      <p:cxnSp>
        <p:nvCxnSpPr>
          <p:cNvPr id="18" name="Straight Connector 17"/>
          <p:cNvCxnSpPr/>
          <p:nvPr/>
        </p:nvCxnSpPr>
        <p:spPr>
          <a:xfrm>
            <a:off x="1066800" y="1187283"/>
            <a:ext cx="10058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3285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EEE142-B5BC-53DC-E18D-F905E8753116}"/>
              </a:ext>
            </a:extLst>
          </p:cNvPr>
          <p:cNvSpPr>
            <a:spLocks noGrp="1"/>
          </p:cNvSpPr>
          <p:nvPr>
            <p:ph type="title"/>
          </p:nvPr>
        </p:nvSpPr>
        <p:spPr>
          <a:xfrm>
            <a:off x="1066800" y="459714"/>
            <a:ext cx="10501086" cy="729006"/>
          </a:xfrm>
        </p:spPr>
        <p:txBody>
          <a:bodyPr>
            <a:noAutofit/>
          </a:bodyPr>
          <a:lstStyle/>
          <a:p>
            <a:r>
              <a:rPr lang="en-GB" sz="3600" dirty="0"/>
              <a:t>7 Communication to External Stakeholders (PO(j))</a:t>
            </a:r>
          </a:p>
        </p:txBody>
      </p:sp>
      <p:sp>
        <p:nvSpPr>
          <p:cNvPr id="3" name="Content Placeholder 2">
            <a:extLst>
              <a:ext uri="{FF2B5EF4-FFF2-40B4-BE49-F238E27FC236}">
                <a16:creationId xmlns:a16="http://schemas.microsoft.com/office/drawing/2014/main" xmlns="" id="{8641BF15-8FBB-ACD0-428B-4F211184E55B}"/>
              </a:ext>
            </a:extLst>
          </p:cNvPr>
          <p:cNvSpPr>
            <a:spLocks noGrp="1"/>
          </p:cNvSpPr>
          <p:nvPr>
            <p:ph idx="1"/>
          </p:nvPr>
        </p:nvSpPr>
        <p:spPr>
          <a:xfrm>
            <a:off x="1066799" y="1515099"/>
            <a:ext cx="10058400" cy="4432662"/>
          </a:xfrm>
        </p:spPr>
        <p:txBody>
          <a:bodyPr vert="horz" lIns="91440" tIns="45720" rIns="91440" bIns="45720" rtlCol="0" anchor="t">
            <a:normAutofit/>
          </a:bodyPr>
          <a:lstStyle/>
          <a:p>
            <a:pPr marL="742950" lvl="1" indent="-285750">
              <a:lnSpc>
                <a:spcPct val="150000"/>
              </a:lnSpc>
              <a:buFont typeface="+mj-lt"/>
              <a:buAutoNum type="arabicPeriod"/>
            </a:pPr>
            <a:r>
              <a:rPr lang="en-US" sz="3200" b="1" dirty="0" err="1">
                <a:effectLst/>
                <a:latin typeface="Times New Roman"/>
                <a:ea typeface="Times New Roman" panose="02020603050405020304" pitchFamily="18" charset="0"/>
                <a:cs typeface="Arial"/>
              </a:rPr>
              <a:t>Github</a:t>
            </a:r>
            <a:r>
              <a:rPr lang="en-US" sz="3200" b="1" dirty="0">
                <a:effectLst/>
                <a:latin typeface="Times New Roman"/>
                <a:ea typeface="Times New Roman" panose="02020603050405020304" pitchFamily="18" charset="0"/>
                <a:cs typeface="Arial"/>
              </a:rPr>
              <a:t> Link</a:t>
            </a:r>
            <a:endParaRPr lang="en-US" dirty="0"/>
          </a:p>
          <a:p>
            <a:pPr lvl="1" indent="0">
              <a:lnSpc>
                <a:spcPct val="150000"/>
              </a:lnSpc>
              <a:buNone/>
            </a:pPr>
            <a:r>
              <a:rPr lang="en-GB" sz="2400" dirty="0">
                <a:latin typeface="Times New Roman"/>
                <a:ea typeface="Times New Roman" panose="02020603050405020304" pitchFamily="18" charset="0"/>
                <a:cs typeface="Arial"/>
                <a:hlinkClick r:id="rId2"/>
              </a:rPr>
              <a:t>https://github.com/KhNafisAhmed/Single-Cycle-Microprocessor-Datapath</a:t>
            </a:r>
            <a:endParaRPr lang="en-GB" sz="2400" dirty="0">
              <a:latin typeface="Times New Roman"/>
              <a:ea typeface="Times New Roman" panose="02020603050405020304" pitchFamily="18" charset="0"/>
              <a:cs typeface="Arial"/>
            </a:endParaRPr>
          </a:p>
          <a:p>
            <a:pPr lvl="1" indent="0">
              <a:lnSpc>
                <a:spcPct val="150000"/>
              </a:lnSpc>
              <a:buNone/>
            </a:pPr>
            <a:endParaRPr lang="en-GB" sz="2400" dirty="0">
              <a:latin typeface="Times New Roman"/>
              <a:ea typeface="Times New Roman" panose="02020603050405020304" pitchFamily="18" charset="0"/>
              <a:cs typeface="Arial"/>
            </a:endParaRPr>
          </a:p>
          <a:p>
            <a:pPr marL="742950" lvl="1" indent="-285750">
              <a:lnSpc>
                <a:spcPct val="107000"/>
              </a:lnSpc>
              <a:spcBef>
                <a:spcPts val="1800"/>
              </a:spcBef>
              <a:spcAft>
                <a:spcPts val="1800"/>
              </a:spcAft>
              <a:buFont typeface="+mj-lt"/>
              <a:buAutoNum type="arabicPeriod"/>
            </a:pPr>
            <a:r>
              <a:rPr lang="en-US" sz="3200" b="1" kern="0" dirty="0">
                <a:effectLst/>
                <a:latin typeface="Times New Roman" panose="02020603050405020304" pitchFamily="18" charset="0"/>
                <a:ea typeface="Times New Roman" panose="02020603050405020304" pitchFamily="18" charset="0"/>
              </a:rPr>
              <a:t>YouTube Link</a:t>
            </a:r>
            <a:endParaRPr lang="en-GB" sz="3200" b="1" kern="0" dirty="0">
              <a:effectLst/>
              <a:latin typeface="Times New Roman" panose="02020603050405020304" pitchFamily="18" charset="0"/>
              <a:ea typeface="Times New Roman" panose="02020603050405020304" pitchFamily="18" charset="0"/>
            </a:endParaRPr>
          </a:p>
          <a:p>
            <a:pPr marL="0" indent="0">
              <a:buNone/>
            </a:pPr>
            <a:endParaRPr lang="en-GB"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xmlns="" id="{A0DA5771-CEAF-4EBF-41FF-6FB6B89769AB}"/>
              </a:ext>
            </a:extLst>
          </p:cNvPr>
          <p:cNvSpPr>
            <a:spLocks noGrp="1"/>
          </p:cNvSpPr>
          <p:nvPr>
            <p:ph type="sldNum" sz="quarter" idx="12"/>
          </p:nvPr>
        </p:nvSpPr>
        <p:spPr/>
        <p:txBody>
          <a:bodyPr/>
          <a:lstStyle/>
          <a:p>
            <a:fld id="{E9C29D53-9981-884B-B5B6-B5743DF81FD1}" type="slidenum">
              <a:rPr lang="x-none" dirty="0" smtClean="0"/>
              <a:pPr/>
              <a:t>20</a:t>
            </a:fld>
            <a:endParaRPr lang="x-none" dirty="0"/>
          </a:p>
        </p:txBody>
      </p:sp>
      <p:sp>
        <p:nvSpPr>
          <p:cNvPr id="9" name="Date Placeholder 4">
            <a:extLst>
              <a:ext uri="{FF2B5EF4-FFF2-40B4-BE49-F238E27FC236}">
                <a16:creationId xmlns:a16="http://schemas.microsoft.com/office/drawing/2014/main" xmlns="" id="{7A4EB6EC-D213-9F48-8356-86C62AC118FF}"/>
              </a:ext>
            </a:extLst>
          </p:cNvPr>
          <p:cNvSpPr>
            <a:spLocks noGrp="1"/>
          </p:cNvSpPr>
          <p:nvPr>
            <p:ph type="dt" sz="half" idx="10"/>
          </p:nvPr>
        </p:nvSpPr>
        <p:spPr>
          <a:xfrm>
            <a:off x="432486" y="6501637"/>
            <a:ext cx="1971080" cy="375412"/>
          </a:xfrm>
        </p:spPr>
        <p:txBody>
          <a:bodyPr/>
          <a:lstStyle/>
          <a:p>
            <a:r>
              <a:rPr lang="en-US" sz="1400" dirty="0"/>
              <a:t>EEE 416 (2023) – Group 4</a:t>
            </a:r>
            <a:endParaRPr lang="x-none" sz="1400" dirty="0"/>
          </a:p>
        </p:txBody>
      </p:sp>
      <p:sp>
        <p:nvSpPr>
          <p:cNvPr id="11" name="Footer Placeholder 5">
            <a:extLst>
              <a:ext uri="{FF2B5EF4-FFF2-40B4-BE49-F238E27FC236}">
                <a16:creationId xmlns:a16="http://schemas.microsoft.com/office/drawing/2014/main" xmlns="" id="{1B9B0E6E-7910-2644-9BBD-C431B66BAC64}"/>
              </a:ext>
            </a:extLst>
          </p:cNvPr>
          <p:cNvSpPr>
            <a:spLocks noGrp="1"/>
          </p:cNvSpPr>
          <p:nvPr>
            <p:ph type="ftr" sz="quarter" idx="11"/>
          </p:nvPr>
        </p:nvSpPr>
        <p:spPr>
          <a:xfrm>
            <a:off x="2659371" y="6481592"/>
            <a:ext cx="6873258" cy="375412"/>
          </a:xfrm>
        </p:spPr>
        <p:txBody>
          <a:bodyPr/>
          <a:lstStyle/>
          <a:p>
            <a:r>
              <a:rPr lang="en-US" sz="1400" dirty="0"/>
              <a:t>Visualizing Datapath for Different Data-Processing Instructions of a Complete Single-Cycle Processor</a:t>
            </a:r>
            <a:endParaRPr lang="x-none" sz="1400" dirty="0"/>
          </a:p>
        </p:txBody>
      </p:sp>
      <p:sp>
        <p:nvSpPr>
          <p:cNvPr id="13" name="TextBox 12">
            <a:extLst>
              <a:ext uri="{FF2B5EF4-FFF2-40B4-BE49-F238E27FC236}">
                <a16:creationId xmlns:a16="http://schemas.microsoft.com/office/drawing/2014/main" xmlns="" id="{43D012D0-622C-46B2-A624-4C1339C0A8E5}"/>
              </a:ext>
            </a:extLst>
          </p:cNvPr>
          <p:cNvSpPr txBox="1"/>
          <p:nvPr/>
        </p:nvSpPr>
        <p:spPr>
          <a:xfrm>
            <a:off x="9928824" y="6470825"/>
            <a:ext cx="1709122" cy="307777"/>
          </a:xfrm>
          <a:prstGeom prst="rect">
            <a:avLst/>
          </a:prstGeom>
          <a:noFill/>
        </p:spPr>
        <p:txBody>
          <a:bodyPr wrap="none" rtlCol="0">
            <a:spAutoFit/>
          </a:bodyPr>
          <a:lstStyle/>
          <a:p>
            <a:r>
              <a:rPr lang="en-US" sz="1400" i="1" dirty="0">
                <a:solidFill>
                  <a:srgbClr val="FFFF00"/>
                </a:solidFill>
                <a:latin typeface="Arial Narrow" panose="020B0606020202030204" pitchFamily="34" charset="0"/>
              </a:rPr>
              <a:t>Presented by: </a:t>
            </a:r>
            <a:r>
              <a:rPr lang="en-US" sz="1400" i="1" dirty="0" smtClean="0">
                <a:solidFill>
                  <a:srgbClr val="FFFF00"/>
                </a:solidFill>
                <a:latin typeface="Arial Narrow" panose="020B0606020202030204" pitchFamily="34" charset="0"/>
              </a:rPr>
              <a:t>1906150</a:t>
            </a:r>
            <a:endParaRPr lang="en-GB" sz="1400" i="1" dirty="0">
              <a:solidFill>
                <a:srgbClr val="FFFF00"/>
              </a:solidFill>
              <a:latin typeface="Arial Narrow" panose="020B0606020202030204" pitchFamily="34" charset="0"/>
            </a:endParaRPr>
          </a:p>
        </p:txBody>
      </p:sp>
      <p:cxnSp>
        <p:nvCxnSpPr>
          <p:cNvPr id="14" name="Straight Connector 13"/>
          <p:cNvCxnSpPr/>
          <p:nvPr/>
        </p:nvCxnSpPr>
        <p:spPr>
          <a:xfrm>
            <a:off x="1066800" y="1187283"/>
            <a:ext cx="10058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587455" y="4451808"/>
            <a:ext cx="9548949" cy="1200329"/>
          </a:xfrm>
          <a:prstGeom prst="rect">
            <a:avLst/>
          </a:prstGeom>
          <a:noFill/>
        </p:spPr>
        <p:txBody>
          <a:bodyPr wrap="square" lIns="91440" tIns="45720" rIns="91440" bIns="45720" rtlCol="0" anchor="t">
            <a:spAutoFit/>
          </a:bodyPr>
          <a:lstStyle/>
          <a:p>
            <a:r>
              <a:rPr lang="en-GB" sz="2400" dirty="0">
                <a:latin typeface="Times New Roman"/>
                <a:cs typeface="Times New Roman"/>
                <a:hlinkClick r:id="rId3"/>
              </a:rPr>
              <a:t>https://www.youtube.com/watch?si=mBNWvLYh7oaOY2YT&amp;fbclid=IwAR1rCwBLpZwLIXFakjSCm05nv_lAFczTq02SvBWpnU-ZOQ18aYmOq4ZPzCo&amp;v=__B3RJSNMj0&amp;feature=youtu.be</a:t>
            </a:r>
            <a:endParaRPr lang="en-GB" sz="2400">
              <a:latin typeface="Times New Roman"/>
              <a:cs typeface="Times New Roman"/>
            </a:endParaRPr>
          </a:p>
        </p:txBody>
      </p:sp>
    </p:spTree>
    <p:extLst>
      <p:ext uri="{BB962C8B-B14F-4D97-AF65-F5344CB8AC3E}">
        <p14:creationId xmlns:p14="http://schemas.microsoft.com/office/powerpoint/2010/main" val="306442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EEE142-B5BC-53DC-E18D-F905E8753116}"/>
              </a:ext>
            </a:extLst>
          </p:cNvPr>
          <p:cNvSpPr>
            <a:spLocks noGrp="1"/>
          </p:cNvSpPr>
          <p:nvPr>
            <p:ph type="title"/>
          </p:nvPr>
        </p:nvSpPr>
        <p:spPr>
          <a:xfrm>
            <a:off x="1066800" y="459714"/>
            <a:ext cx="10501086" cy="729006"/>
          </a:xfrm>
        </p:spPr>
        <p:txBody>
          <a:bodyPr>
            <a:noAutofit/>
          </a:bodyPr>
          <a:lstStyle/>
          <a:p>
            <a:r>
              <a:rPr lang="en-GB" sz="3600" dirty="0"/>
              <a:t>8. Project Management and Cost Analysis (PO(k))</a:t>
            </a:r>
          </a:p>
        </p:txBody>
      </p:sp>
      <p:sp>
        <p:nvSpPr>
          <p:cNvPr id="3" name="Content Placeholder 2">
            <a:extLst>
              <a:ext uri="{FF2B5EF4-FFF2-40B4-BE49-F238E27FC236}">
                <a16:creationId xmlns:a16="http://schemas.microsoft.com/office/drawing/2014/main" xmlns="" id="{8641BF15-8FBB-ACD0-428B-4F211184E55B}"/>
              </a:ext>
            </a:extLst>
          </p:cNvPr>
          <p:cNvSpPr>
            <a:spLocks noGrp="1"/>
          </p:cNvSpPr>
          <p:nvPr>
            <p:ph idx="1"/>
          </p:nvPr>
        </p:nvSpPr>
        <p:spPr/>
        <p:txBody>
          <a:bodyPr>
            <a:normAutofit/>
          </a:bodyPr>
          <a:lstStyle/>
          <a:p>
            <a:pPr lvl="1" indent="0">
              <a:lnSpc>
                <a:spcPct val="107000"/>
              </a:lnSpc>
              <a:spcBef>
                <a:spcPts val="1800"/>
              </a:spcBef>
              <a:spcAft>
                <a:spcPts val="1200"/>
              </a:spcAft>
              <a:buNone/>
            </a:pPr>
            <a:r>
              <a:rPr lang="en-GB" sz="2400" b="1" dirty="0">
                <a:effectLst/>
                <a:latin typeface="Times New Roman" panose="02020603050405020304" pitchFamily="18" charset="0"/>
                <a:ea typeface="Times New Roman" panose="02020603050405020304" pitchFamily="18" charset="0"/>
              </a:rPr>
              <a:t> </a:t>
            </a:r>
            <a:r>
              <a:rPr lang="en-US" sz="2400" b="1" dirty="0">
                <a:effectLst/>
                <a:latin typeface="Times New Roman" panose="02020603050405020304" pitchFamily="18" charset="0"/>
                <a:ea typeface="Times New Roman" panose="02020603050405020304" pitchFamily="18" charset="0"/>
              </a:rPr>
              <a:t>Bill of Materials</a:t>
            </a:r>
          </a:p>
        </p:txBody>
      </p:sp>
      <p:sp>
        <p:nvSpPr>
          <p:cNvPr id="6" name="Slide Number Placeholder 5">
            <a:extLst>
              <a:ext uri="{FF2B5EF4-FFF2-40B4-BE49-F238E27FC236}">
                <a16:creationId xmlns:a16="http://schemas.microsoft.com/office/drawing/2014/main" xmlns="" id="{A0DA5771-CEAF-4EBF-41FF-6FB6B89769AB}"/>
              </a:ext>
            </a:extLst>
          </p:cNvPr>
          <p:cNvSpPr>
            <a:spLocks noGrp="1"/>
          </p:cNvSpPr>
          <p:nvPr>
            <p:ph type="sldNum" sz="quarter" idx="12"/>
          </p:nvPr>
        </p:nvSpPr>
        <p:spPr/>
        <p:txBody>
          <a:bodyPr/>
          <a:lstStyle/>
          <a:p>
            <a:fld id="{E9C29D53-9981-884B-B5B6-B5743DF81FD1}" type="slidenum">
              <a:rPr lang="x-none" smtClean="0"/>
              <a:pPr/>
              <a:t>21</a:t>
            </a:fld>
            <a:endParaRPr lang="x-none" dirty="0"/>
          </a:p>
        </p:txBody>
      </p:sp>
      <p:sp>
        <p:nvSpPr>
          <p:cNvPr id="8" name="Date Placeholder 4">
            <a:extLst>
              <a:ext uri="{FF2B5EF4-FFF2-40B4-BE49-F238E27FC236}">
                <a16:creationId xmlns:a16="http://schemas.microsoft.com/office/drawing/2014/main" xmlns="" id="{7A4EB6EC-D213-9F48-8356-86C62AC118FF}"/>
              </a:ext>
            </a:extLst>
          </p:cNvPr>
          <p:cNvSpPr>
            <a:spLocks noGrp="1"/>
          </p:cNvSpPr>
          <p:nvPr>
            <p:ph type="dt" sz="half" idx="10"/>
          </p:nvPr>
        </p:nvSpPr>
        <p:spPr>
          <a:xfrm>
            <a:off x="432486" y="6501637"/>
            <a:ext cx="1971080" cy="375412"/>
          </a:xfrm>
        </p:spPr>
        <p:txBody>
          <a:bodyPr/>
          <a:lstStyle/>
          <a:p>
            <a:r>
              <a:rPr lang="en-US" sz="1400" dirty="0"/>
              <a:t>EEE 416 (2023) – Group 4</a:t>
            </a:r>
            <a:endParaRPr lang="x-none" sz="1400" dirty="0"/>
          </a:p>
        </p:txBody>
      </p:sp>
      <p:sp>
        <p:nvSpPr>
          <p:cNvPr id="9" name="Footer Placeholder 5">
            <a:extLst>
              <a:ext uri="{FF2B5EF4-FFF2-40B4-BE49-F238E27FC236}">
                <a16:creationId xmlns:a16="http://schemas.microsoft.com/office/drawing/2014/main" xmlns="" id="{1B9B0E6E-7910-2644-9BBD-C431B66BAC64}"/>
              </a:ext>
            </a:extLst>
          </p:cNvPr>
          <p:cNvSpPr>
            <a:spLocks noGrp="1"/>
          </p:cNvSpPr>
          <p:nvPr>
            <p:ph type="ftr" sz="quarter" idx="11"/>
          </p:nvPr>
        </p:nvSpPr>
        <p:spPr>
          <a:xfrm>
            <a:off x="2659371" y="6481592"/>
            <a:ext cx="6873258" cy="375412"/>
          </a:xfrm>
        </p:spPr>
        <p:txBody>
          <a:bodyPr/>
          <a:lstStyle/>
          <a:p>
            <a:r>
              <a:rPr lang="en-US" sz="1400" dirty="0"/>
              <a:t>Visualizing </a:t>
            </a:r>
            <a:r>
              <a:rPr lang="en-US" sz="1400" dirty="0" err="1"/>
              <a:t>Datapath</a:t>
            </a:r>
            <a:r>
              <a:rPr lang="en-US" sz="1400" dirty="0"/>
              <a:t> for Different Data-Processing Instructions of a Complete Single-Cycle Processor</a:t>
            </a:r>
            <a:endParaRPr lang="x-none" sz="1400" dirty="0"/>
          </a:p>
        </p:txBody>
      </p:sp>
      <p:sp>
        <p:nvSpPr>
          <p:cNvPr id="11" name="TextBox 10">
            <a:extLst>
              <a:ext uri="{FF2B5EF4-FFF2-40B4-BE49-F238E27FC236}">
                <a16:creationId xmlns:a16="http://schemas.microsoft.com/office/drawing/2014/main" xmlns="" id="{43D012D0-622C-46B2-A624-4C1339C0A8E5}"/>
              </a:ext>
            </a:extLst>
          </p:cNvPr>
          <p:cNvSpPr txBox="1"/>
          <p:nvPr/>
        </p:nvSpPr>
        <p:spPr>
          <a:xfrm>
            <a:off x="9928824" y="6470825"/>
            <a:ext cx="1709122" cy="307777"/>
          </a:xfrm>
          <a:prstGeom prst="rect">
            <a:avLst/>
          </a:prstGeom>
          <a:noFill/>
        </p:spPr>
        <p:txBody>
          <a:bodyPr wrap="none" rtlCol="0">
            <a:spAutoFit/>
          </a:bodyPr>
          <a:lstStyle/>
          <a:p>
            <a:r>
              <a:rPr lang="en-US" sz="1400" i="1" dirty="0">
                <a:solidFill>
                  <a:srgbClr val="FFFF00"/>
                </a:solidFill>
                <a:latin typeface="Arial Narrow" panose="020B0606020202030204" pitchFamily="34" charset="0"/>
              </a:rPr>
              <a:t>Presented by: </a:t>
            </a:r>
            <a:r>
              <a:rPr lang="en-US" sz="1400" i="1" dirty="0" smtClean="0">
                <a:solidFill>
                  <a:srgbClr val="FFFF00"/>
                </a:solidFill>
                <a:latin typeface="Arial Narrow" panose="020B0606020202030204" pitchFamily="34" charset="0"/>
              </a:rPr>
              <a:t>1906150</a:t>
            </a:r>
            <a:endParaRPr lang="en-GB" sz="1400" i="1" dirty="0">
              <a:solidFill>
                <a:srgbClr val="FFFF00"/>
              </a:solidFill>
              <a:latin typeface="Arial Narrow" panose="020B0606020202030204" pitchFamily="34" charset="0"/>
            </a:endParaRPr>
          </a:p>
        </p:txBody>
      </p:sp>
      <p:cxnSp>
        <p:nvCxnSpPr>
          <p:cNvPr id="12" name="Straight Connector 11"/>
          <p:cNvCxnSpPr/>
          <p:nvPr/>
        </p:nvCxnSpPr>
        <p:spPr>
          <a:xfrm>
            <a:off x="1066800" y="1187283"/>
            <a:ext cx="10058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 name="Table 3"/>
          <p:cNvGraphicFramePr>
            <a:graphicFrameLocks noGrp="1"/>
          </p:cNvGraphicFramePr>
          <p:nvPr>
            <p:extLst>
              <p:ext uri="{D42A27DB-BD31-4B8C-83A1-F6EECF244321}">
                <p14:modId xmlns:p14="http://schemas.microsoft.com/office/powerpoint/2010/main" val="3982378296"/>
              </p:ext>
            </p:extLst>
          </p:nvPr>
        </p:nvGraphicFramePr>
        <p:xfrm>
          <a:off x="2560320" y="2185850"/>
          <a:ext cx="7733211" cy="3751889"/>
        </p:xfrm>
        <a:graphic>
          <a:graphicData uri="http://schemas.openxmlformats.org/drawingml/2006/table">
            <a:tbl>
              <a:tblPr/>
              <a:tblGrid>
                <a:gridCol w="4970146">
                  <a:extLst>
                    <a:ext uri="{9D8B030D-6E8A-4147-A177-3AD203B41FA5}">
                      <a16:colId xmlns:a16="http://schemas.microsoft.com/office/drawing/2014/main" xmlns="" val="20000"/>
                    </a:ext>
                  </a:extLst>
                </a:gridCol>
                <a:gridCol w="2763065">
                  <a:extLst>
                    <a:ext uri="{9D8B030D-6E8A-4147-A177-3AD203B41FA5}">
                      <a16:colId xmlns:a16="http://schemas.microsoft.com/office/drawing/2014/main" xmlns="" val="20001"/>
                    </a:ext>
                  </a:extLst>
                </a:gridCol>
              </a:tblGrid>
              <a:tr h="1445624">
                <a:tc>
                  <a:txBody>
                    <a:bodyPr/>
                    <a:lstStyle/>
                    <a:p>
                      <a:r>
                        <a:rPr lang="en-US" sz="2000" b="1" i="0" dirty="0">
                          <a:solidFill>
                            <a:srgbClr val="000000"/>
                          </a:solidFill>
                          <a:effectLst/>
                          <a:latin typeface="Times New Roman" panose="02020603050405020304" pitchFamily="18" charset="0"/>
                          <a:cs typeface="Times New Roman" panose="02020603050405020304" pitchFamily="18" charset="0"/>
                        </a:rPr>
                        <a:t>Components</a:t>
                      </a:r>
                    </a:p>
                    <a:p>
                      <a:endParaRPr lang="en-US" sz="2000" b="0" i="0" dirty="0">
                        <a:solidFill>
                          <a:srgbClr val="000000"/>
                        </a:solidFill>
                        <a:effectLst/>
                        <a:latin typeface="Times New Roman" panose="02020603050405020304" pitchFamily="18" charset="0"/>
                        <a:cs typeface="Times New Roman" panose="02020603050405020304" pitchFamily="18" charset="0"/>
                      </a:endParaRPr>
                    </a:p>
                    <a:p>
                      <a:r>
                        <a:rPr lang="en-US" sz="2000" b="0" i="0" dirty="0">
                          <a:solidFill>
                            <a:srgbClr val="000000"/>
                          </a:solidFill>
                          <a:effectLst/>
                          <a:latin typeface="Times New Roman" panose="02020603050405020304" pitchFamily="18" charset="0"/>
                          <a:cs typeface="Times New Roman" panose="02020603050405020304" pitchFamily="18" charset="0"/>
                        </a:rPr>
                        <a:t>ESP 32 Dev board (38 pin) </a:t>
                      </a:r>
                      <a:endParaRPr lang="en-US" sz="3600" dirty="0">
                        <a:effectLst/>
                        <a:latin typeface="Times New Roman" panose="02020603050405020304" pitchFamily="18" charset="0"/>
                        <a:cs typeface="Times New Roman" panose="02020603050405020304" pitchFamily="18" charset="0"/>
                      </a:endParaRPr>
                    </a:p>
                  </a:txBody>
                  <a:tcPr anchor="ctr">
                    <a:lnL>
                      <a:noFill/>
                    </a:lnL>
                    <a:lnR>
                      <a:noFill/>
                    </a:lnR>
                    <a:lnT>
                      <a:noFill/>
                    </a:lnT>
                    <a:lnB>
                      <a:noFill/>
                    </a:lnB>
                  </a:tcPr>
                </a:tc>
                <a:tc>
                  <a:txBody>
                    <a:bodyPr/>
                    <a:lstStyle/>
                    <a:p>
                      <a:r>
                        <a:rPr lang="en-US" sz="2000" b="1" i="0" dirty="0">
                          <a:solidFill>
                            <a:srgbClr val="000000"/>
                          </a:solidFill>
                          <a:effectLst/>
                          <a:latin typeface="Times New Roman" panose="02020603050405020304" pitchFamily="18" charset="0"/>
                          <a:cs typeface="Times New Roman" panose="02020603050405020304" pitchFamily="18" charset="0"/>
                        </a:rPr>
                        <a:t>Cost (Tk. Per unit)</a:t>
                      </a:r>
                    </a:p>
                    <a:p>
                      <a:endParaRPr lang="en-US" sz="2000" b="1" i="0" dirty="0">
                        <a:solidFill>
                          <a:srgbClr val="000000"/>
                        </a:solidFill>
                        <a:effectLst/>
                        <a:latin typeface="Times New Roman" panose="02020603050405020304" pitchFamily="18" charset="0"/>
                        <a:cs typeface="Times New Roman" panose="02020603050405020304" pitchFamily="18" charset="0"/>
                      </a:endParaRPr>
                    </a:p>
                    <a:p>
                      <a:r>
                        <a:rPr lang="en-US" sz="2000" b="0" i="0" dirty="0">
                          <a:solidFill>
                            <a:srgbClr val="000000"/>
                          </a:solidFill>
                          <a:effectLst/>
                          <a:latin typeface="Times New Roman" panose="02020603050405020304" pitchFamily="18" charset="0"/>
                          <a:cs typeface="Times New Roman" panose="02020603050405020304" pitchFamily="18" charset="0"/>
                        </a:rPr>
                        <a:t>800</a:t>
                      </a:r>
                      <a:endParaRPr lang="en-US" sz="3600" dirty="0">
                        <a:effectLst/>
                        <a:latin typeface="Times New Roman" panose="02020603050405020304" pitchFamily="18" charset="0"/>
                        <a:cs typeface="Times New Roman" panose="02020603050405020304" pitchFamily="18" charset="0"/>
                      </a:endParaRPr>
                    </a:p>
                  </a:txBody>
                  <a:tcPr anchor="ctr">
                    <a:lnL>
                      <a:noFill/>
                    </a:lnL>
                    <a:lnR>
                      <a:noFill/>
                    </a:lnR>
                    <a:lnT>
                      <a:noFill/>
                    </a:lnT>
                    <a:lnB>
                      <a:noFill/>
                    </a:lnB>
                  </a:tcPr>
                </a:tc>
                <a:extLst>
                  <a:ext uri="{0D108BD9-81ED-4DB2-BD59-A6C34878D82A}">
                    <a16:rowId xmlns:a16="http://schemas.microsoft.com/office/drawing/2014/main" xmlns="" val="10000"/>
                  </a:ext>
                </a:extLst>
              </a:tr>
              <a:tr h="611554">
                <a:tc>
                  <a:txBody>
                    <a:bodyPr/>
                    <a:lstStyle/>
                    <a:p>
                      <a:r>
                        <a:rPr lang="en-US" sz="2000" b="0" i="0" dirty="0">
                          <a:solidFill>
                            <a:srgbClr val="000000"/>
                          </a:solidFill>
                          <a:effectLst/>
                          <a:latin typeface="Times New Roman" panose="02020603050405020304" pitchFamily="18" charset="0"/>
                          <a:cs typeface="Times New Roman" panose="02020603050405020304" pitchFamily="18" charset="0"/>
                        </a:rPr>
                        <a:t>LED panel </a:t>
                      </a:r>
                      <a:endParaRPr lang="en-US" sz="3600" dirty="0">
                        <a:effectLst/>
                        <a:latin typeface="Times New Roman" panose="02020603050405020304" pitchFamily="18" charset="0"/>
                        <a:cs typeface="Times New Roman" panose="02020603050405020304" pitchFamily="18" charset="0"/>
                      </a:endParaRPr>
                    </a:p>
                  </a:txBody>
                  <a:tcPr anchor="ctr">
                    <a:lnL>
                      <a:noFill/>
                    </a:lnL>
                    <a:lnR>
                      <a:noFill/>
                    </a:lnR>
                    <a:lnT>
                      <a:noFill/>
                    </a:lnT>
                    <a:lnB>
                      <a:noFill/>
                    </a:lnB>
                  </a:tcPr>
                </a:tc>
                <a:tc>
                  <a:txBody>
                    <a:bodyPr/>
                    <a:lstStyle/>
                    <a:p>
                      <a:r>
                        <a:rPr lang="en-US" sz="2000" b="0" i="0">
                          <a:solidFill>
                            <a:srgbClr val="000000"/>
                          </a:solidFill>
                          <a:effectLst/>
                          <a:latin typeface="Times New Roman" panose="02020603050405020304" pitchFamily="18" charset="0"/>
                          <a:cs typeface="Times New Roman" panose="02020603050405020304" pitchFamily="18" charset="0"/>
                        </a:rPr>
                        <a:t>2000</a:t>
                      </a:r>
                      <a:endParaRPr lang="en-US" sz="3600">
                        <a:effectLst/>
                        <a:latin typeface="Times New Roman" panose="02020603050405020304" pitchFamily="18" charset="0"/>
                        <a:cs typeface="Times New Roman" panose="02020603050405020304" pitchFamily="18" charset="0"/>
                      </a:endParaRPr>
                    </a:p>
                  </a:txBody>
                  <a:tcPr anchor="ctr">
                    <a:lnL>
                      <a:noFill/>
                    </a:lnL>
                    <a:lnR>
                      <a:noFill/>
                    </a:lnR>
                    <a:lnT>
                      <a:noFill/>
                    </a:lnT>
                    <a:lnB>
                      <a:noFill/>
                    </a:lnB>
                  </a:tcPr>
                </a:tc>
                <a:extLst>
                  <a:ext uri="{0D108BD9-81ED-4DB2-BD59-A6C34878D82A}">
                    <a16:rowId xmlns:a16="http://schemas.microsoft.com/office/drawing/2014/main" xmlns="" val="10001"/>
                  </a:ext>
                </a:extLst>
              </a:tr>
              <a:tr h="611554">
                <a:tc>
                  <a:txBody>
                    <a:bodyPr/>
                    <a:lstStyle/>
                    <a:p>
                      <a:r>
                        <a:rPr lang="en-US" sz="2000" b="0" i="0" dirty="0">
                          <a:solidFill>
                            <a:srgbClr val="000000"/>
                          </a:solidFill>
                          <a:effectLst/>
                          <a:latin typeface="Times New Roman" panose="02020603050405020304" pitchFamily="18" charset="0"/>
                          <a:cs typeface="Times New Roman" panose="02020603050405020304" pitchFamily="18" charset="0"/>
                        </a:rPr>
                        <a:t>Switched mode power supply </a:t>
                      </a:r>
                      <a:endParaRPr lang="en-US" sz="3600" dirty="0">
                        <a:effectLst/>
                        <a:latin typeface="Times New Roman" panose="02020603050405020304" pitchFamily="18" charset="0"/>
                        <a:cs typeface="Times New Roman" panose="02020603050405020304" pitchFamily="18" charset="0"/>
                      </a:endParaRPr>
                    </a:p>
                  </a:txBody>
                  <a:tcPr anchor="ctr">
                    <a:lnL>
                      <a:noFill/>
                    </a:lnL>
                    <a:lnR>
                      <a:noFill/>
                    </a:lnR>
                    <a:lnT>
                      <a:noFill/>
                    </a:lnT>
                    <a:lnB>
                      <a:noFill/>
                    </a:lnB>
                  </a:tcPr>
                </a:tc>
                <a:tc>
                  <a:txBody>
                    <a:bodyPr/>
                    <a:lstStyle/>
                    <a:p>
                      <a:r>
                        <a:rPr lang="en-US" sz="2000" b="0" i="0" dirty="0">
                          <a:solidFill>
                            <a:srgbClr val="000000"/>
                          </a:solidFill>
                          <a:effectLst/>
                          <a:latin typeface="Times New Roman" panose="02020603050405020304" pitchFamily="18" charset="0"/>
                          <a:cs typeface="Times New Roman" panose="02020603050405020304" pitchFamily="18" charset="0"/>
                        </a:rPr>
                        <a:t>900</a:t>
                      </a:r>
                      <a:endParaRPr lang="en-US" sz="3600" dirty="0">
                        <a:effectLst/>
                        <a:latin typeface="Times New Roman" panose="02020603050405020304" pitchFamily="18" charset="0"/>
                        <a:cs typeface="Times New Roman" panose="02020603050405020304" pitchFamily="18" charset="0"/>
                      </a:endParaRPr>
                    </a:p>
                  </a:txBody>
                  <a:tcPr anchor="ctr">
                    <a:lnL>
                      <a:noFill/>
                    </a:lnL>
                    <a:lnR>
                      <a:noFill/>
                    </a:lnR>
                    <a:lnT>
                      <a:noFill/>
                    </a:lnT>
                    <a:lnB>
                      <a:noFill/>
                    </a:lnB>
                  </a:tcPr>
                </a:tc>
                <a:extLst>
                  <a:ext uri="{0D108BD9-81ED-4DB2-BD59-A6C34878D82A}">
                    <a16:rowId xmlns:a16="http://schemas.microsoft.com/office/drawing/2014/main" xmlns="" val="10002"/>
                  </a:ext>
                </a:extLst>
              </a:tr>
              <a:tr h="483772">
                <a:tc>
                  <a:txBody>
                    <a:bodyPr/>
                    <a:lstStyle/>
                    <a:p>
                      <a:r>
                        <a:rPr lang="en-US" sz="2000" b="0" i="0" dirty="0">
                          <a:solidFill>
                            <a:srgbClr val="000000"/>
                          </a:solidFill>
                          <a:effectLst/>
                          <a:latin typeface="Times New Roman" panose="02020603050405020304" pitchFamily="18" charset="0"/>
                          <a:cs typeface="Times New Roman" panose="02020603050405020304" pitchFamily="18" charset="0"/>
                        </a:rPr>
                        <a:t>LCD display </a:t>
                      </a:r>
                      <a:endParaRPr lang="en-US" sz="3600" dirty="0">
                        <a:effectLst/>
                        <a:latin typeface="Times New Roman" panose="02020603050405020304" pitchFamily="18" charset="0"/>
                        <a:cs typeface="Times New Roman" panose="02020603050405020304" pitchFamily="18" charset="0"/>
                      </a:endParaRPr>
                    </a:p>
                  </a:txBody>
                  <a:tcPr anchor="ctr">
                    <a:lnL>
                      <a:noFill/>
                    </a:lnL>
                    <a:lnR>
                      <a:noFill/>
                    </a:lnR>
                    <a:lnT>
                      <a:noFill/>
                    </a:lnT>
                    <a:lnB>
                      <a:noFill/>
                    </a:lnB>
                  </a:tcPr>
                </a:tc>
                <a:tc>
                  <a:txBody>
                    <a:bodyPr/>
                    <a:lstStyle/>
                    <a:p>
                      <a:r>
                        <a:rPr lang="en-US" sz="2000" b="0" i="0" dirty="0">
                          <a:solidFill>
                            <a:srgbClr val="000000"/>
                          </a:solidFill>
                          <a:effectLst/>
                          <a:latin typeface="Times New Roman" panose="02020603050405020304" pitchFamily="18" charset="0"/>
                          <a:cs typeface="Times New Roman" panose="02020603050405020304" pitchFamily="18" charset="0"/>
                        </a:rPr>
                        <a:t>460</a:t>
                      </a:r>
                      <a:endParaRPr lang="en-US" sz="3600" dirty="0">
                        <a:effectLst/>
                        <a:latin typeface="Times New Roman" panose="02020603050405020304" pitchFamily="18" charset="0"/>
                        <a:cs typeface="Times New Roman" panose="02020603050405020304" pitchFamily="18" charset="0"/>
                      </a:endParaRPr>
                    </a:p>
                  </a:txBody>
                  <a:tcPr anchor="ctr">
                    <a:lnL>
                      <a:noFill/>
                    </a:lnL>
                    <a:lnR>
                      <a:noFill/>
                    </a:lnR>
                    <a:lnT>
                      <a:noFill/>
                    </a:lnT>
                    <a:lnB>
                      <a:noFill/>
                    </a:lnB>
                  </a:tcPr>
                </a:tc>
                <a:extLst>
                  <a:ext uri="{0D108BD9-81ED-4DB2-BD59-A6C34878D82A}">
                    <a16:rowId xmlns:a16="http://schemas.microsoft.com/office/drawing/2014/main" xmlns="" val="10003"/>
                  </a:ext>
                </a:extLst>
              </a:tr>
              <a:tr h="599385">
                <a:tc>
                  <a:txBody>
                    <a:bodyPr/>
                    <a:lstStyle/>
                    <a:p>
                      <a:r>
                        <a:rPr lang="en-US" sz="2000" b="0" i="0" dirty="0">
                          <a:solidFill>
                            <a:srgbClr val="000000"/>
                          </a:solidFill>
                          <a:effectLst/>
                          <a:latin typeface="Times New Roman" panose="02020603050405020304" pitchFamily="18" charset="0"/>
                          <a:cs typeface="Times New Roman" panose="02020603050405020304" pitchFamily="18" charset="0"/>
                        </a:rPr>
                        <a:t>Structure and miscellaneous overhead </a:t>
                      </a:r>
                      <a:endParaRPr lang="en-US" sz="3600" dirty="0">
                        <a:effectLst/>
                        <a:latin typeface="Times New Roman" panose="02020603050405020304" pitchFamily="18" charset="0"/>
                        <a:cs typeface="Times New Roman" panose="02020603050405020304" pitchFamily="18" charset="0"/>
                      </a:endParaRPr>
                    </a:p>
                  </a:txBody>
                  <a:tcPr anchor="ctr">
                    <a:lnL>
                      <a:noFill/>
                    </a:lnL>
                    <a:lnR>
                      <a:noFill/>
                    </a:lnR>
                    <a:lnT>
                      <a:noFill/>
                    </a:lnT>
                    <a:lnB>
                      <a:noFill/>
                    </a:lnB>
                  </a:tcPr>
                </a:tc>
                <a:tc>
                  <a:txBody>
                    <a:bodyPr/>
                    <a:lstStyle/>
                    <a:p>
                      <a:r>
                        <a:rPr lang="en-US" sz="2000" b="0" i="0" dirty="0">
                          <a:solidFill>
                            <a:srgbClr val="000000"/>
                          </a:solidFill>
                          <a:effectLst/>
                          <a:latin typeface="Times New Roman" panose="02020603050405020304" pitchFamily="18" charset="0"/>
                          <a:cs typeface="Times New Roman" panose="02020603050405020304" pitchFamily="18" charset="0"/>
                        </a:rPr>
                        <a:t>1500</a:t>
                      </a:r>
                      <a:endParaRPr lang="en-US" sz="3600" dirty="0">
                        <a:effectLst/>
                        <a:latin typeface="Times New Roman" panose="02020603050405020304" pitchFamily="18" charset="0"/>
                        <a:cs typeface="Times New Roman" panose="02020603050405020304" pitchFamily="18" charset="0"/>
                      </a:endParaRPr>
                    </a:p>
                  </a:txBody>
                  <a:tcPr anchor="ctr">
                    <a:lnL>
                      <a:noFill/>
                    </a:lnL>
                    <a:lnR>
                      <a:noFill/>
                    </a:lnR>
                    <a:lnT>
                      <a:noFill/>
                    </a:lnT>
                    <a:lnB>
                      <a:noFill/>
                    </a:lnB>
                  </a:tcPr>
                </a:tc>
                <a:extLst>
                  <a:ext uri="{0D108BD9-81ED-4DB2-BD59-A6C34878D82A}">
                    <a16:rowId xmlns:a16="http://schemas.microsoft.com/office/drawing/2014/main" xmlns="" val="10004"/>
                  </a:ext>
                </a:extLst>
              </a:tr>
            </a:tbl>
          </a:graphicData>
        </a:graphic>
      </p:graphicFrame>
      <p:sp>
        <p:nvSpPr>
          <p:cNvPr id="5" name="Rectangle 1"/>
          <p:cNvSpPr>
            <a:spLocks noChangeArrowheads="1"/>
          </p:cNvSpPr>
          <p:nvPr/>
        </p:nvSpPr>
        <p:spPr bwMode="auto">
          <a:xfrm>
            <a:off x="4346575" y="29495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457186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EEE142-B5BC-53DC-E18D-F905E8753116}"/>
              </a:ext>
            </a:extLst>
          </p:cNvPr>
          <p:cNvSpPr>
            <a:spLocks noGrp="1"/>
          </p:cNvSpPr>
          <p:nvPr>
            <p:ph type="title"/>
          </p:nvPr>
        </p:nvSpPr>
        <p:spPr>
          <a:xfrm>
            <a:off x="1066800" y="459714"/>
            <a:ext cx="10501086" cy="729006"/>
          </a:xfrm>
        </p:spPr>
        <p:txBody>
          <a:bodyPr>
            <a:noAutofit/>
          </a:bodyPr>
          <a:lstStyle/>
          <a:p>
            <a:r>
              <a:rPr lang="en-GB" sz="3600" dirty="0"/>
              <a:t>8. Project Management and Cost Analysis (PO(k))</a:t>
            </a:r>
          </a:p>
        </p:txBody>
      </p:sp>
      <p:sp>
        <p:nvSpPr>
          <p:cNvPr id="3" name="Content Placeholder 2">
            <a:extLst>
              <a:ext uri="{FF2B5EF4-FFF2-40B4-BE49-F238E27FC236}">
                <a16:creationId xmlns:a16="http://schemas.microsoft.com/office/drawing/2014/main" xmlns="" id="{8641BF15-8FBB-ACD0-428B-4F211184E55B}"/>
              </a:ext>
            </a:extLst>
          </p:cNvPr>
          <p:cNvSpPr>
            <a:spLocks noGrp="1"/>
          </p:cNvSpPr>
          <p:nvPr>
            <p:ph idx="1"/>
          </p:nvPr>
        </p:nvSpPr>
        <p:spPr/>
        <p:txBody>
          <a:bodyPr>
            <a:normAutofit/>
          </a:bodyPr>
          <a:lstStyle/>
          <a:p>
            <a:pPr lvl="1" indent="0">
              <a:lnSpc>
                <a:spcPct val="107000"/>
              </a:lnSpc>
              <a:spcBef>
                <a:spcPts val="1800"/>
              </a:spcBef>
              <a:spcAft>
                <a:spcPts val="1200"/>
              </a:spcAft>
              <a:buNone/>
            </a:pPr>
            <a:r>
              <a:rPr lang="en-US" sz="2400" b="1" dirty="0">
                <a:latin typeface="Times New Roman" panose="02020603050405020304" pitchFamily="18" charset="0"/>
                <a:ea typeface="Times New Roman" panose="02020603050405020304" pitchFamily="18" charset="0"/>
              </a:rPr>
              <a:t> Calculation of Per Unit Cost of Prototype</a:t>
            </a:r>
            <a:endParaRPr lang="en-GB" sz="2400" b="1" dirty="0">
              <a:latin typeface="Times New Roman" panose="02020603050405020304" pitchFamily="18" charset="0"/>
              <a:ea typeface="Times New Roman" panose="02020603050405020304" pitchFamily="18" charset="0"/>
            </a:endParaRPr>
          </a:p>
        </p:txBody>
      </p:sp>
      <p:sp>
        <p:nvSpPr>
          <p:cNvPr id="6" name="Slide Number Placeholder 5">
            <a:extLst>
              <a:ext uri="{FF2B5EF4-FFF2-40B4-BE49-F238E27FC236}">
                <a16:creationId xmlns:a16="http://schemas.microsoft.com/office/drawing/2014/main" xmlns="" id="{A0DA5771-CEAF-4EBF-41FF-6FB6B89769AB}"/>
              </a:ext>
            </a:extLst>
          </p:cNvPr>
          <p:cNvSpPr>
            <a:spLocks noGrp="1"/>
          </p:cNvSpPr>
          <p:nvPr>
            <p:ph type="sldNum" sz="quarter" idx="12"/>
          </p:nvPr>
        </p:nvSpPr>
        <p:spPr/>
        <p:txBody>
          <a:bodyPr/>
          <a:lstStyle/>
          <a:p>
            <a:fld id="{E9C29D53-9981-884B-B5B6-B5743DF81FD1}" type="slidenum">
              <a:rPr lang="x-none" smtClean="0"/>
              <a:pPr/>
              <a:t>22</a:t>
            </a:fld>
            <a:endParaRPr lang="x-none" dirty="0"/>
          </a:p>
        </p:txBody>
      </p:sp>
      <p:sp>
        <p:nvSpPr>
          <p:cNvPr id="8" name="Date Placeholder 4">
            <a:extLst>
              <a:ext uri="{FF2B5EF4-FFF2-40B4-BE49-F238E27FC236}">
                <a16:creationId xmlns:a16="http://schemas.microsoft.com/office/drawing/2014/main" xmlns="" id="{7A4EB6EC-D213-9F48-8356-86C62AC118FF}"/>
              </a:ext>
            </a:extLst>
          </p:cNvPr>
          <p:cNvSpPr>
            <a:spLocks noGrp="1"/>
          </p:cNvSpPr>
          <p:nvPr>
            <p:ph type="dt" sz="half" idx="10"/>
          </p:nvPr>
        </p:nvSpPr>
        <p:spPr>
          <a:xfrm>
            <a:off x="432486" y="6501637"/>
            <a:ext cx="1971080" cy="375412"/>
          </a:xfrm>
        </p:spPr>
        <p:txBody>
          <a:bodyPr/>
          <a:lstStyle/>
          <a:p>
            <a:r>
              <a:rPr lang="en-US" sz="1400" dirty="0"/>
              <a:t>EEE 416 (2023) – Group 4</a:t>
            </a:r>
            <a:endParaRPr lang="x-none" sz="1400" dirty="0"/>
          </a:p>
        </p:txBody>
      </p:sp>
      <p:sp>
        <p:nvSpPr>
          <p:cNvPr id="9" name="Footer Placeholder 5">
            <a:extLst>
              <a:ext uri="{FF2B5EF4-FFF2-40B4-BE49-F238E27FC236}">
                <a16:creationId xmlns:a16="http://schemas.microsoft.com/office/drawing/2014/main" xmlns="" id="{1B9B0E6E-7910-2644-9BBD-C431B66BAC64}"/>
              </a:ext>
            </a:extLst>
          </p:cNvPr>
          <p:cNvSpPr>
            <a:spLocks noGrp="1"/>
          </p:cNvSpPr>
          <p:nvPr>
            <p:ph type="ftr" sz="quarter" idx="11"/>
          </p:nvPr>
        </p:nvSpPr>
        <p:spPr>
          <a:xfrm>
            <a:off x="2659371" y="6481592"/>
            <a:ext cx="6873258" cy="375412"/>
          </a:xfrm>
        </p:spPr>
        <p:txBody>
          <a:bodyPr/>
          <a:lstStyle/>
          <a:p>
            <a:r>
              <a:rPr lang="en-US" sz="1400" dirty="0"/>
              <a:t>Visualizing </a:t>
            </a:r>
            <a:r>
              <a:rPr lang="en-US" sz="1400" dirty="0" err="1"/>
              <a:t>Datapath</a:t>
            </a:r>
            <a:r>
              <a:rPr lang="en-US" sz="1400" dirty="0"/>
              <a:t> for Different Data-Processing Instructions of a Complete Single-Cycle Processor</a:t>
            </a:r>
            <a:endParaRPr lang="x-none" sz="1400" dirty="0"/>
          </a:p>
        </p:txBody>
      </p:sp>
      <p:sp>
        <p:nvSpPr>
          <p:cNvPr id="11" name="TextBox 10">
            <a:extLst>
              <a:ext uri="{FF2B5EF4-FFF2-40B4-BE49-F238E27FC236}">
                <a16:creationId xmlns:a16="http://schemas.microsoft.com/office/drawing/2014/main" xmlns="" id="{43D012D0-622C-46B2-A624-4C1339C0A8E5}"/>
              </a:ext>
            </a:extLst>
          </p:cNvPr>
          <p:cNvSpPr txBox="1"/>
          <p:nvPr/>
        </p:nvSpPr>
        <p:spPr>
          <a:xfrm>
            <a:off x="9928824" y="6470825"/>
            <a:ext cx="1709122" cy="307777"/>
          </a:xfrm>
          <a:prstGeom prst="rect">
            <a:avLst/>
          </a:prstGeom>
          <a:noFill/>
        </p:spPr>
        <p:txBody>
          <a:bodyPr wrap="none" rtlCol="0">
            <a:spAutoFit/>
          </a:bodyPr>
          <a:lstStyle/>
          <a:p>
            <a:r>
              <a:rPr lang="en-US" sz="1400" i="1" dirty="0">
                <a:solidFill>
                  <a:srgbClr val="FFFF00"/>
                </a:solidFill>
                <a:latin typeface="Arial Narrow" panose="020B0606020202030204" pitchFamily="34" charset="0"/>
              </a:rPr>
              <a:t>Presented by: </a:t>
            </a:r>
            <a:r>
              <a:rPr lang="en-US" sz="1400" i="1" dirty="0" smtClean="0">
                <a:solidFill>
                  <a:srgbClr val="FFFF00"/>
                </a:solidFill>
                <a:latin typeface="Arial Narrow" panose="020B0606020202030204" pitchFamily="34" charset="0"/>
              </a:rPr>
              <a:t>1906150</a:t>
            </a:r>
            <a:endParaRPr lang="en-GB" sz="1400" i="1" dirty="0">
              <a:solidFill>
                <a:srgbClr val="FFFF00"/>
              </a:solidFill>
              <a:latin typeface="Arial Narrow" panose="020B0606020202030204" pitchFamily="34" charset="0"/>
            </a:endParaRPr>
          </a:p>
        </p:txBody>
      </p:sp>
      <p:cxnSp>
        <p:nvCxnSpPr>
          <p:cNvPr id="12" name="Straight Connector 11"/>
          <p:cNvCxnSpPr/>
          <p:nvPr/>
        </p:nvCxnSpPr>
        <p:spPr>
          <a:xfrm>
            <a:off x="1066800" y="1187283"/>
            <a:ext cx="10058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1"/>
          <p:cNvSpPr>
            <a:spLocks noChangeArrowheads="1"/>
          </p:cNvSpPr>
          <p:nvPr/>
        </p:nvSpPr>
        <p:spPr bwMode="auto">
          <a:xfrm>
            <a:off x="4346575" y="29495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p:cNvPicPr>
            <a:picLocks noChangeAspect="1"/>
          </p:cNvPicPr>
          <p:nvPr/>
        </p:nvPicPr>
        <p:blipFill>
          <a:blip r:embed="rId2"/>
          <a:stretch>
            <a:fillRect/>
          </a:stretch>
        </p:blipFill>
        <p:spPr>
          <a:xfrm>
            <a:off x="883468" y="2408319"/>
            <a:ext cx="10425063" cy="3330229"/>
          </a:xfrm>
          <a:prstGeom prst="rect">
            <a:avLst/>
          </a:prstGeom>
        </p:spPr>
      </p:pic>
    </p:spTree>
    <p:extLst>
      <p:ext uri="{BB962C8B-B14F-4D97-AF65-F5344CB8AC3E}">
        <p14:creationId xmlns:p14="http://schemas.microsoft.com/office/powerpoint/2010/main" val="19792735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EEE142-B5BC-53DC-E18D-F905E8753116}"/>
              </a:ext>
            </a:extLst>
          </p:cNvPr>
          <p:cNvSpPr>
            <a:spLocks noGrp="1"/>
          </p:cNvSpPr>
          <p:nvPr>
            <p:ph type="title"/>
          </p:nvPr>
        </p:nvSpPr>
        <p:spPr>
          <a:xfrm>
            <a:off x="1066800" y="459714"/>
            <a:ext cx="10501086" cy="729006"/>
          </a:xfrm>
        </p:spPr>
        <p:txBody>
          <a:bodyPr>
            <a:noAutofit/>
          </a:bodyPr>
          <a:lstStyle/>
          <a:p>
            <a:r>
              <a:rPr lang="en-GB" sz="3600" dirty="0"/>
              <a:t>8. Project Management and Cost Analysis (PO(k))</a:t>
            </a:r>
          </a:p>
        </p:txBody>
      </p:sp>
      <p:sp>
        <p:nvSpPr>
          <p:cNvPr id="3" name="Content Placeholder 2">
            <a:extLst>
              <a:ext uri="{FF2B5EF4-FFF2-40B4-BE49-F238E27FC236}">
                <a16:creationId xmlns:a16="http://schemas.microsoft.com/office/drawing/2014/main" xmlns="" id="{8641BF15-8FBB-ACD0-428B-4F211184E55B}"/>
              </a:ext>
            </a:extLst>
          </p:cNvPr>
          <p:cNvSpPr>
            <a:spLocks noGrp="1"/>
          </p:cNvSpPr>
          <p:nvPr>
            <p:ph idx="1"/>
          </p:nvPr>
        </p:nvSpPr>
        <p:spPr/>
        <p:txBody>
          <a:bodyPr>
            <a:normAutofit/>
          </a:bodyPr>
          <a:lstStyle/>
          <a:p>
            <a:pPr lvl="1" indent="0">
              <a:lnSpc>
                <a:spcPct val="107000"/>
              </a:lnSpc>
              <a:spcBef>
                <a:spcPts val="1800"/>
              </a:spcBef>
              <a:spcAft>
                <a:spcPts val="1200"/>
              </a:spcAft>
              <a:buNone/>
            </a:pPr>
            <a:r>
              <a:rPr lang="en-US" sz="2400" b="1" dirty="0">
                <a:latin typeface="Times New Roman" panose="02020603050405020304" pitchFamily="18" charset="0"/>
                <a:ea typeface="Times New Roman" panose="02020603050405020304" pitchFamily="18" charset="0"/>
              </a:rPr>
              <a:t> Timeline of Project Implementation</a:t>
            </a:r>
            <a:endParaRPr lang="en-GB" sz="2400" b="1" dirty="0">
              <a:latin typeface="Times New Roman" panose="02020603050405020304" pitchFamily="18" charset="0"/>
              <a:ea typeface="Times New Roman" panose="02020603050405020304" pitchFamily="18" charset="0"/>
            </a:endParaRPr>
          </a:p>
        </p:txBody>
      </p:sp>
      <p:sp>
        <p:nvSpPr>
          <p:cNvPr id="6" name="Slide Number Placeholder 5">
            <a:extLst>
              <a:ext uri="{FF2B5EF4-FFF2-40B4-BE49-F238E27FC236}">
                <a16:creationId xmlns:a16="http://schemas.microsoft.com/office/drawing/2014/main" xmlns="" id="{A0DA5771-CEAF-4EBF-41FF-6FB6B89769AB}"/>
              </a:ext>
            </a:extLst>
          </p:cNvPr>
          <p:cNvSpPr>
            <a:spLocks noGrp="1"/>
          </p:cNvSpPr>
          <p:nvPr>
            <p:ph type="sldNum" sz="quarter" idx="12"/>
          </p:nvPr>
        </p:nvSpPr>
        <p:spPr/>
        <p:txBody>
          <a:bodyPr/>
          <a:lstStyle/>
          <a:p>
            <a:fld id="{E9C29D53-9981-884B-B5B6-B5743DF81FD1}" type="slidenum">
              <a:rPr lang="x-none" smtClean="0"/>
              <a:pPr/>
              <a:t>23</a:t>
            </a:fld>
            <a:endParaRPr lang="x-none" dirty="0"/>
          </a:p>
        </p:txBody>
      </p:sp>
      <p:sp>
        <p:nvSpPr>
          <p:cNvPr id="8" name="Date Placeholder 4">
            <a:extLst>
              <a:ext uri="{FF2B5EF4-FFF2-40B4-BE49-F238E27FC236}">
                <a16:creationId xmlns:a16="http://schemas.microsoft.com/office/drawing/2014/main" xmlns="" id="{7A4EB6EC-D213-9F48-8356-86C62AC118FF}"/>
              </a:ext>
            </a:extLst>
          </p:cNvPr>
          <p:cNvSpPr>
            <a:spLocks noGrp="1"/>
          </p:cNvSpPr>
          <p:nvPr>
            <p:ph type="dt" sz="half" idx="10"/>
          </p:nvPr>
        </p:nvSpPr>
        <p:spPr>
          <a:xfrm>
            <a:off x="432486" y="6501637"/>
            <a:ext cx="1971080" cy="375412"/>
          </a:xfrm>
        </p:spPr>
        <p:txBody>
          <a:bodyPr/>
          <a:lstStyle/>
          <a:p>
            <a:r>
              <a:rPr lang="en-US" sz="1400" dirty="0"/>
              <a:t>EEE 416 (2023) – Group 4</a:t>
            </a:r>
            <a:endParaRPr lang="x-none" sz="1400" dirty="0"/>
          </a:p>
        </p:txBody>
      </p:sp>
      <p:sp>
        <p:nvSpPr>
          <p:cNvPr id="9" name="Footer Placeholder 5">
            <a:extLst>
              <a:ext uri="{FF2B5EF4-FFF2-40B4-BE49-F238E27FC236}">
                <a16:creationId xmlns:a16="http://schemas.microsoft.com/office/drawing/2014/main" xmlns="" id="{1B9B0E6E-7910-2644-9BBD-C431B66BAC64}"/>
              </a:ext>
            </a:extLst>
          </p:cNvPr>
          <p:cNvSpPr>
            <a:spLocks noGrp="1"/>
          </p:cNvSpPr>
          <p:nvPr>
            <p:ph type="ftr" sz="quarter" idx="11"/>
          </p:nvPr>
        </p:nvSpPr>
        <p:spPr>
          <a:xfrm>
            <a:off x="2659371" y="6481592"/>
            <a:ext cx="6873258" cy="375412"/>
          </a:xfrm>
        </p:spPr>
        <p:txBody>
          <a:bodyPr/>
          <a:lstStyle/>
          <a:p>
            <a:r>
              <a:rPr lang="en-US" sz="1400" dirty="0"/>
              <a:t>Visualizing </a:t>
            </a:r>
            <a:r>
              <a:rPr lang="en-US" sz="1400" dirty="0" err="1"/>
              <a:t>Datapath</a:t>
            </a:r>
            <a:r>
              <a:rPr lang="en-US" sz="1400" dirty="0"/>
              <a:t> for Different Data-Processing Instructions of a Complete Single-Cycle Processor</a:t>
            </a:r>
            <a:endParaRPr lang="x-none" sz="1400" dirty="0"/>
          </a:p>
        </p:txBody>
      </p:sp>
      <p:sp>
        <p:nvSpPr>
          <p:cNvPr id="11" name="TextBox 10">
            <a:extLst>
              <a:ext uri="{FF2B5EF4-FFF2-40B4-BE49-F238E27FC236}">
                <a16:creationId xmlns:a16="http://schemas.microsoft.com/office/drawing/2014/main" xmlns="" id="{43D012D0-622C-46B2-A624-4C1339C0A8E5}"/>
              </a:ext>
            </a:extLst>
          </p:cNvPr>
          <p:cNvSpPr txBox="1"/>
          <p:nvPr/>
        </p:nvSpPr>
        <p:spPr>
          <a:xfrm>
            <a:off x="9928824" y="6470825"/>
            <a:ext cx="1709122" cy="307777"/>
          </a:xfrm>
          <a:prstGeom prst="rect">
            <a:avLst/>
          </a:prstGeom>
          <a:noFill/>
        </p:spPr>
        <p:txBody>
          <a:bodyPr wrap="none" rtlCol="0">
            <a:spAutoFit/>
          </a:bodyPr>
          <a:lstStyle/>
          <a:p>
            <a:r>
              <a:rPr lang="en-US" sz="1400" i="1" dirty="0">
                <a:solidFill>
                  <a:srgbClr val="FFFF00"/>
                </a:solidFill>
                <a:latin typeface="Arial Narrow" panose="020B0606020202030204" pitchFamily="34" charset="0"/>
              </a:rPr>
              <a:t>Presented by: </a:t>
            </a:r>
            <a:r>
              <a:rPr lang="en-US" sz="1400" i="1" dirty="0" smtClean="0">
                <a:solidFill>
                  <a:srgbClr val="FFFF00"/>
                </a:solidFill>
                <a:latin typeface="Arial Narrow" panose="020B0606020202030204" pitchFamily="34" charset="0"/>
              </a:rPr>
              <a:t>1906150</a:t>
            </a:r>
            <a:endParaRPr lang="en-GB" sz="1400" i="1" dirty="0">
              <a:solidFill>
                <a:srgbClr val="FFFF00"/>
              </a:solidFill>
              <a:latin typeface="Arial Narrow" panose="020B0606020202030204" pitchFamily="34" charset="0"/>
            </a:endParaRPr>
          </a:p>
        </p:txBody>
      </p:sp>
      <p:cxnSp>
        <p:nvCxnSpPr>
          <p:cNvPr id="12" name="Straight Connector 11"/>
          <p:cNvCxnSpPr/>
          <p:nvPr/>
        </p:nvCxnSpPr>
        <p:spPr>
          <a:xfrm>
            <a:off x="1066800" y="1187283"/>
            <a:ext cx="10058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1"/>
          <p:cNvSpPr>
            <a:spLocks noChangeArrowheads="1"/>
          </p:cNvSpPr>
          <p:nvPr/>
        </p:nvSpPr>
        <p:spPr bwMode="auto">
          <a:xfrm>
            <a:off x="4346575" y="29495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4" name="Picture 3"/>
          <p:cNvPicPr>
            <a:picLocks noChangeAspect="1"/>
          </p:cNvPicPr>
          <p:nvPr/>
        </p:nvPicPr>
        <p:blipFill>
          <a:blip r:embed="rId2"/>
          <a:stretch>
            <a:fillRect/>
          </a:stretch>
        </p:blipFill>
        <p:spPr>
          <a:xfrm>
            <a:off x="868227" y="2023631"/>
            <a:ext cx="10455546" cy="4244708"/>
          </a:xfrm>
          <a:prstGeom prst="rect">
            <a:avLst/>
          </a:prstGeom>
        </p:spPr>
      </p:pic>
    </p:spTree>
    <p:extLst>
      <p:ext uri="{BB962C8B-B14F-4D97-AF65-F5344CB8AC3E}">
        <p14:creationId xmlns:p14="http://schemas.microsoft.com/office/powerpoint/2010/main" val="530757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368394-81FC-9718-C3C6-AD14D0856E52}"/>
              </a:ext>
            </a:extLst>
          </p:cNvPr>
          <p:cNvSpPr>
            <a:spLocks noGrp="1"/>
          </p:cNvSpPr>
          <p:nvPr>
            <p:ph type="title"/>
          </p:nvPr>
        </p:nvSpPr>
        <p:spPr/>
        <p:txBody>
          <a:bodyPr/>
          <a:lstStyle/>
          <a:p>
            <a:r>
              <a:rPr lang="en-GB" dirty="0"/>
              <a:t>9. Future Work</a:t>
            </a:r>
          </a:p>
        </p:txBody>
      </p:sp>
      <p:sp>
        <p:nvSpPr>
          <p:cNvPr id="3" name="Content Placeholder 2">
            <a:extLst>
              <a:ext uri="{FF2B5EF4-FFF2-40B4-BE49-F238E27FC236}">
                <a16:creationId xmlns:a16="http://schemas.microsoft.com/office/drawing/2014/main" xmlns="" id="{534A2677-3FFB-8A8B-1C49-4DD306231CD7}"/>
              </a:ext>
            </a:extLst>
          </p:cNvPr>
          <p:cNvSpPr>
            <a:spLocks noGrp="1"/>
          </p:cNvSpPr>
          <p:nvPr>
            <p:ph idx="1"/>
          </p:nvPr>
        </p:nvSpPr>
        <p:spPr/>
        <p:txBody>
          <a:bodyPr vert="horz" lIns="91440" tIns="45720" rIns="91440" bIns="45720" rtlCol="0" anchor="t">
            <a:normAutofit/>
          </a:bodyPr>
          <a:lstStyle/>
          <a:p>
            <a:pPr marL="0" indent="0">
              <a:lnSpc>
                <a:spcPct val="200000"/>
              </a:lnSpc>
              <a:buNone/>
            </a:pPr>
            <a:r>
              <a:rPr lang="en-GB" dirty="0"/>
              <a:t>The biggest drawback of our project is the use of two ESP32, one for the LED screen and another for the LCD one. There are a few instructions that our project is missing, and we are only capable of showing our code in an infinite loop. Further work is required to create a user interface so we can only view the instruction we want to. </a:t>
            </a:r>
            <a:endParaRPr lang="en-US" dirty="0"/>
          </a:p>
        </p:txBody>
      </p:sp>
      <p:sp>
        <p:nvSpPr>
          <p:cNvPr id="6" name="Slide Number Placeholder 5">
            <a:extLst>
              <a:ext uri="{FF2B5EF4-FFF2-40B4-BE49-F238E27FC236}">
                <a16:creationId xmlns:a16="http://schemas.microsoft.com/office/drawing/2014/main" xmlns="" id="{989081B2-77D4-F78C-BC42-5C78C11F4A6A}"/>
              </a:ext>
            </a:extLst>
          </p:cNvPr>
          <p:cNvSpPr>
            <a:spLocks noGrp="1"/>
          </p:cNvSpPr>
          <p:nvPr>
            <p:ph type="sldNum" sz="quarter" idx="12"/>
          </p:nvPr>
        </p:nvSpPr>
        <p:spPr/>
        <p:txBody>
          <a:bodyPr/>
          <a:lstStyle/>
          <a:p>
            <a:fld id="{E9C29D53-9981-884B-B5B6-B5743DF81FD1}" type="slidenum">
              <a:rPr lang="x-none" smtClean="0"/>
              <a:pPr/>
              <a:t>24</a:t>
            </a:fld>
            <a:endParaRPr lang="x-none" dirty="0"/>
          </a:p>
        </p:txBody>
      </p:sp>
      <p:sp>
        <p:nvSpPr>
          <p:cNvPr id="8" name="Date Placeholder 4">
            <a:extLst>
              <a:ext uri="{FF2B5EF4-FFF2-40B4-BE49-F238E27FC236}">
                <a16:creationId xmlns:a16="http://schemas.microsoft.com/office/drawing/2014/main" xmlns="" id="{7A4EB6EC-D213-9F48-8356-86C62AC118FF}"/>
              </a:ext>
            </a:extLst>
          </p:cNvPr>
          <p:cNvSpPr>
            <a:spLocks noGrp="1"/>
          </p:cNvSpPr>
          <p:nvPr>
            <p:ph type="dt" sz="half" idx="10"/>
          </p:nvPr>
        </p:nvSpPr>
        <p:spPr>
          <a:xfrm>
            <a:off x="432486" y="6501637"/>
            <a:ext cx="1971080" cy="375412"/>
          </a:xfrm>
        </p:spPr>
        <p:txBody>
          <a:bodyPr/>
          <a:lstStyle/>
          <a:p>
            <a:r>
              <a:rPr lang="en-US" sz="1400" dirty="0"/>
              <a:t>EEE 416 (2023) – Group 4</a:t>
            </a:r>
            <a:endParaRPr lang="x-none" sz="1400" dirty="0"/>
          </a:p>
        </p:txBody>
      </p:sp>
      <p:sp>
        <p:nvSpPr>
          <p:cNvPr id="10" name="Footer Placeholder 5">
            <a:extLst>
              <a:ext uri="{FF2B5EF4-FFF2-40B4-BE49-F238E27FC236}">
                <a16:creationId xmlns:a16="http://schemas.microsoft.com/office/drawing/2014/main" xmlns="" id="{1B9B0E6E-7910-2644-9BBD-C431B66BAC64}"/>
              </a:ext>
            </a:extLst>
          </p:cNvPr>
          <p:cNvSpPr>
            <a:spLocks noGrp="1"/>
          </p:cNvSpPr>
          <p:nvPr>
            <p:ph type="ftr" sz="quarter" idx="11"/>
          </p:nvPr>
        </p:nvSpPr>
        <p:spPr>
          <a:xfrm>
            <a:off x="2659371" y="6481592"/>
            <a:ext cx="6873258" cy="375412"/>
          </a:xfrm>
        </p:spPr>
        <p:txBody>
          <a:bodyPr/>
          <a:lstStyle/>
          <a:p>
            <a:r>
              <a:rPr lang="en-US" sz="1400" dirty="0"/>
              <a:t>Visualizing </a:t>
            </a:r>
            <a:r>
              <a:rPr lang="en-US" sz="1400" dirty="0" err="1"/>
              <a:t>Datapath</a:t>
            </a:r>
            <a:r>
              <a:rPr lang="en-US" sz="1400" dirty="0"/>
              <a:t> for Different Data-Processing Instructions of a Complete Single-Cycle Processor</a:t>
            </a:r>
            <a:endParaRPr lang="x-none" sz="1400" dirty="0"/>
          </a:p>
        </p:txBody>
      </p:sp>
      <p:sp>
        <p:nvSpPr>
          <p:cNvPr id="11" name="TextBox 10">
            <a:extLst>
              <a:ext uri="{FF2B5EF4-FFF2-40B4-BE49-F238E27FC236}">
                <a16:creationId xmlns:a16="http://schemas.microsoft.com/office/drawing/2014/main" xmlns="" id="{43D012D0-622C-46B2-A624-4C1339C0A8E5}"/>
              </a:ext>
            </a:extLst>
          </p:cNvPr>
          <p:cNvSpPr txBox="1"/>
          <p:nvPr/>
        </p:nvSpPr>
        <p:spPr>
          <a:xfrm>
            <a:off x="9928824" y="6470825"/>
            <a:ext cx="1709122" cy="307777"/>
          </a:xfrm>
          <a:prstGeom prst="rect">
            <a:avLst/>
          </a:prstGeom>
          <a:noFill/>
        </p:spPr>
        <p:txBody>
          <a:bodyPr wrap="none" rtlCol="0">
            <a:spAutoFit/>
          </a:bodyPr>
          <a:lstStyle/>
          <a:p>
            <a:r>
              <a:rPr lang="en-US" sz="1400" i="1" dirty="0">
                <a:solidFill>
                  <a:srgbClr val="FFFF00"/>
                </a:solidFill>
                <a:latin typeface="Arial Narrow" panose="020B0606020202030204" pitchFamily="34" charset="0"/>
              </a:rPr>
              <a:t>Presented by: </a:t>
            </a:r>
            <a:r>
              <a:rPr lang="en-US" sz="1400" i="1" dirty="0" smtClean="0">
                <a:solidFill>
                  <a:srgbClr val="FFFF00"/>
                </a:solidFill>
                <a:latin typeface="Arial Narrow" panose="020B0606020202030204" pitchFamily="34" charset="0"/>
              </a:rPr>
              <a:t>1906150</a:t>
            </a:r>
            <a:endParaRPr lang="en-GB" sz="1400" i="1" dirty="0">
              <a:solidFill>
                <a:srgbClr val="FFFF00"/>
              </a:solidFill>
              <a:latin typeface="Arial Narrow" panose="020B0606020202030204" pitchFamily="34" charset="0"/>
            </a:endParaRPr>
          </a:p>
        </p:txBody>
      </p:sp>
      <p:cxnSp>
        <p:nvCxnSpPr>
          <p:cNvPr id="12" name="Straight Connector 11"/>
          <p:cNvCxnSpPr/>
          <p:nvPr/>
        </p:nvCxnSpPr>
        <p:spPr>
          <a:xfrm>
            <a:off x="1066800" y="1187283"/>
            <a:ext cx="10058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043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CBF11D-A416-0F4E-9F78-0DF2456C744E}"/>
              </a:ext>
            </a:extLst>
          </p:cNvPr>
          <p:cNvSpPr>
            <a:spLocks noGrp="1"/>
          </p:cNvSpPr>
          <p:nvPr>
            <p:ph type="title"/>
          </p:nvPr>
        </p:nvSpPr>
        <p:spPr/>
        <p:txBody>
          <a:bodyPr/>
          <a:lstStyle/>
          <a:p>
            <a:r>
              <a:rPr lang="en-US" dirty="0"/>
              <a:t>10. </a:t>
            </a:r>
            <a:r>
              <a:rPr lang="x-none" dirty="0"/>
              <a:t>References</a:t>
            </a:r>
          </a:p>
        </p:txBody>
      </p:sp>
      <p:sp>
        <p:nvSpPr>
          <p:cNvPr id="3" name="Content Placeholder 2">
            <a:extLst>
              <a:ext uri="{FF2B5EF4-FFF2-40B4-BE49-F238E27FC236}">
                <a16:creationId xmlns:a16="http://schemas.microsoft.com/office/drawing/2014/main" xmlns="" id="{99A9824A-37CE-5047-8E24-58FA9D659E94}"/>
              </a:ext>
            </a:extLst>
          </p:cNvPr>
          <p:cNvSpPr>
            <a:spLocks noGrp="1"/>
          </p:cNvSpPr>
          <p:nvPr>
            <p:ph idx="1"/>
          </p:nvPr>
        </p:nvSpPr>
        <p:spPr/>
        <p:txBody>
          <a:bodyPr vert="horz" lIns="91440" tIns="45720" rIns="91440" bIns="45720" rtlCol="0" anchor="t">
            <a:normAutofit/>
          </a:bodyPr>
          <a:lstStyle/>
          <a:p>
            <a:r>
              <a:rPr lang="en-US" dirty="0">
                <a:latin typeface="Arial"/>
                <a:cs typeface="Arial"/>
                <a:hlinkClick r:id="rId2"/>
              </a:rPr>
              <a:t>https://www.circuitschools.com/interfacing-16x2-lcd-module-with-esp32-with-and-without-i2c/?fbclid=IwAR1SXnwuzfOeIbRRPZtAe69jwHGajmTidegC9nIqLZVURAm2q96QmY9ItZo</a:t>
            </a:r>
            <a:endParaRPr lang="en-US" dirty="0"/>
          </a:p>
          <a:p>
            <a:pPr>
              <a:buClr>
                <a:srgbClr val="262626"/>
              </a:buClr>
            </a:pPr>
            <a:r>
              <a:rPr lang="en-US" dirty="0"/>
              <a:t>https://www.waveshare.com/wiki/RGB-Matrix-P3-64x64?fbclid=IwAR3mHo6NqsroI69KENnQi5vh-3ygSMBO6GQOB44v6gsuyPR48IqPVVLyy40 </a:t>
            </a:r>
            <a:endParaRPr lang="en-US" dirty="0" smtClean="0"/>
          </a:p>
        </p:txBody>
      </p:sp>
      <p:sp>
        <p:nvSpPr>
          <p:cNvPr id="6" name="Slide Number Placeholder 5">
            <a:extLst>
              <a:ext uri="{FF2B5EF4-FFF2-40B4-BE49-F238E27FC236}">
                <a16:creationId xmlns:a16="http://schemas.microsoft.com/office/drawing/2014/main" xmlns="" id="{D3D3A405-BAC8-CE44-AF2C-14F0689908F8}"/>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25</a:t>
            </a:fld>
            <a:endParaRPr lang="x-none"/>
          </a:p>
        </p:txBody>
      </p:sp>
      <p:sp>
        <p:nvSpPr>
          <p:cNvPr id="8" name="Date Placeholder 4">
            <a:extLst>
              <a:ext uri="{FF2B5EF4-FFF2-40B4-BE49-F238E27FC236}">
                <a16:creationId xmlns:a16="http://schemas.microsoft.com/office/drawing/2014/main" xmlns="" id="{7A4EB6EC-D213-9F48-8356-86C62AC118FF}"/>
              </a:ext>
            </a:extLst>
          </p:cNvPr>
          <p:cNvSpPr>
            <a:spLocks noGrp="1"/>
          </p:cNvSpPr>
          <p:nvPr>
            <p:ph type="dt" sz="half" idx="10"/>
          </p:nvPr>
        </p:nvSpPr>
        <p:spPr>
          <a:xfrm>
            <a:off x="432486" y="6501637"/>
            <a:ext cx="1971080" cy="375412"/>
          </a:xfrm>
        </p:spPr>
        <p:txBody>
          <a:bodyPr/>
          <a:lstStyle/>
          <a:p>
            <a:r>
              <a:rPr lang="en-US" sz="1400" dirty="0"/>
              <a:t>EEE 416 (2023) – Group 4</a:t>
            </a:r>
            <a:endParaRPr lang="x-none" sz="1400" dirty="0"/>
          </a:p>
        </p:txBody>
      </p:sp>
      <p:sp>
        <p:nvSpPr>
          <p:cNvPr id="9" name="Footer Placeholder 5">
            <a:extLst>
              <a:ext uri="{FF2B5EF4-FFF2-40B4-BE49-F238E27FC236}">
                <a16:creationId xmlns:a16="http://schemas.microsoft.com/office/drawing/2014/main" xmlns="" id="{1B9B0E6E-7910-2644-9BBD-C431B66BAC64}"/>
              </a:ext>
            </a:extLst>
          </p:cNvPr>
          <p:cNvSpPr>
            <a:spLocks noGrp="1"/>
          </p:cNvSpPr>
          <p:nvPr>
            <p:ph type="ftr" sz="quarter" idx="11"/>
          </p:nvPr>
        </p:nvSpPr>
        <p:spPr>
          <a:xfrm>
            <a:off x="2659371" y="6481592"/>
            <a:ext cx="6873258" cy="375412"/>
          </a:xfrm>
        </p:spPr>
        <p:txBody>
          <a:bodyPr/>
          <a:lstStyle/>
          <a:p>
            <a:r>
              <a:rPr lang="en-US" sz="1400" dirty="0"/>
              <a:t>Visualizing </a:t>
            </a:r>
            <a:r>
              <a:rPr lang="en-US" sz="1400" dirty="0" err="1"/>
              <a:t>Datapath</a:t>
            </a:r>
            <a:r>
              <a:rPr lang="en-US" sz="1400" dirty="0"/>
              <a:t> for Different Data-Processing Instructions of a Complete Single-Cycle Processor</a:t>
            </a:r>
            <a:endParaRPr lang="x-none" sz="1400" dirty="0"/>
          </a:p>
        </p:txBody>
      </p:sp>
      <p:sp>
        <p:nvSpPr>
          <p:cNvPr id="10" name="TextBox 9">
            <a:extLst>
              <a:ext uri="{FF2B5EF4-FFF2-40B4-BE49-F238E27FC236}">
                <a16:creationId xmlns:a16="http://schemas.microsoft.com/office/drawing/2014/main" xmlns="" id="{43D012D0-622C-46B2-A624-4C1339C0A8E5}"/>
              </a:ext>
            </a:extLst>
          </p:cNvPr>
          <p:cNvSpPr txBox="1"/>
          <p:nvPr/>
        </p:nvSpPr>
        <p:spPr>
          <a:xfrm>
            <a:off x="9928824" y="6470825"/>
            <a:ext cx="1463862" cy="307777"/>
          </a:xfrm>
          <a:prstGeom prst="rect">
            <a:avLst/>
          </a:prstGeom>
          <a:noFill/>
        </p:spPr>
        <p:txBody>
          <a:bodyPr wrap="none" rtlCol="0">
            <a:spAutoFit/>
          </a:bodyPr>
          <a:lstStyle/>
          <a:p>
            <a:r>
              <a:rPr lang="en-US" sz="1400" i="1" dirty="0">
                <a:solidFill>
                  <a:srgbClr val="FFFF00"/>
                </a:solidFill>
                <a:latin typeface="Arial Narrow" panose="020B0606020202030204" pitchFamily="34" charset="0"/>
              </a:rPr>
              <a:t>Presented by: 1906</a:t>
            </a:r>
            <a:endParaRPr lang="en-GB" sz="1400" i="1" dirty="0">
              <a:solidFill>
                <a:srgbClr val="FFFF00"/>
              </a:solidFill>
              <a:latin typeface="Arial Narrow" panose="020B0606020202030204" pitchFamily="34" charset="0"/>
            </a:endParaRPr>
          </a:p>
        </p:txBody>
      </p:sp>
      <p:cxnSp>
        <p:nvCxnSpPr>
          <p:cNvPr id="11" name="Straight Connector 10"/>
          <p:cNvCxnSpPr/>
          <p:nvPr/>
        </p:nvCxnSpPr>
        <p:spPr>
          <a:xfrm>
            <a:off x="1066800" y="1187283"/>
            <a:ext cx="10058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55547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D3D3A405-BAC8-CE44-AF2C-14F0689908F8}"/>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26</a:t>
            </a:fld>
            <a:endParaRPr lang="x-none"/>
          </a:p>
        </p:txBody>
      </p:sp>
      <p:sp>
        <p:nvSpPr>
          <p:cNvPr id="8" name="Date Placeholder 4">
            <a:extLst>
              <a:ext uri="{FF2B5EF4-FFF2-40B4-BE49-F238E27FC236}">
                <a16:creationId xmlns:a16="http://schemas.microsoft.com/office/drawing/2014/main" xmlns="" id="{7A4EB6EC-D213-9F48-8356-86C62AC118FF}"/>
              </a:ext>
            </a:extLst>
          </p:cNvPr>
          <p:cNvSpPr>
            <a:spLocks noGrp="1"/>
          </p:cNvSpPr>
          <p:nvPr>
            <p:ph type="dt" sz="half" idx="10"/>
          </p:nvPr>
        </p:nvSpPr>
        <p:spPr>
          <a:xfrm>
            <a:off x="432486" y="6501637"/>
            <a:ext cx="1971080" cy="375412"/>
          </a:xfrm>
        </p:spPr>
        <p:txBody>
          <a:bodyPr/>
          <a:lstStyle/>
          <a:p>
            <a:r>
              <a:rPr lang="en-US" sz="1400" dirty="0"/>
              <a:t>EEE 416 (2023) – Group 4</a:t>
            </a:r>
            <a:endParaRPr lang="x-none" sz="1400" dirty="0"/>
          </a:p>
        </p:txBody>
      </p:sp>
      <p:sp>
        <p:nvSpPr>
          <p:cNvPr id="9" name="Footer Placeholder 5">
            <a:extLst>
              <a:ext uri="{FF2B5EF4-FFF2-40B4-BE49-F238E27FC236}">
                <a16:creationId xmlns:a16="http://schemas.microsoft.com/office/drawing/2014/main" xmlns="" id="{1B9B0E6E-7910-2644-9BBD-C431B66BAC64}"/>
              </a:ext>
            </a:extLst>
          </p:cNvPr>
          <p:cNvSpPr>
            <a:spLocks noGrp="1"/>
          </p:cNvSpPr>
          <p:nvPr>
            <p:ph type="ftr" sz="quarter" idx="11"/>
          </p:nvPr>
        </p:nvSpPr>
        <p:spPr>
          <a:xfrm>
            <a:off x="2659371" y="6481592"/>
            <a:ext cx="6873258" cy="375412"/>
          </a:xfrm>
        </p:spPr>
        <p:txBody>
          <a:bodyPr/>
          <a:lstStyle/>
          <a:p>
            <a:r>
              <a:rPr lang="en-US" sz="1400" dirty="0"/>
              <a:t>Visualizing </a:t>
            </a:r>
            <a:r>
              <a:rPr lang="en-US" sz="1400" dirty="0" err="1"/>
              <a:t>Datapath</a:t>
            </a:r>
            <a:r>
              <a:rPr lang="en-US" sz="1400" dirty="0"/>
              <a:t> for Different Data-Processing Instructions of a Complete Single-Cycle Processor</a:t>
            </a:r>
            <a:endParaRPr lang="x-none" sz="1400" dirty="0"/>
          </a:p>
        </p:txBody>
      </p:sp>
      <p:sp>
        <p:nvSpPr>
          <p:cNvPr id="10" name="TextBox 9">
            <a:extLst>
              <a:ext uri="{FF2B5EF4-FFF2-40B4-BE49-F238E27FC236}">
                <a16:creationId xmlns:a16="http://schemas.microsoft.com/office/drawing/2014/main" xmlns="" id="{43D012D0-622C-46B2-A624-4C1339C0A8E5}"/>
              </a:ext>
            </a:extLst>
          </p:cNvPr>
          <p:cNvSpPr txBox="1"/>
          <p:nvPr/>
        </p:nvSpPr>
        <p:spPr>
          <a:xfrm>
            <a:off x="9928824" y="6470825"/>
            <a:ext cx="1463862" cy="307777"/>
          </a:xfrm>
          <a:prstGeom prst="rect">
            <a:avLst/>
          </a:prstGeom>
          <a:noFill/>
        </p:spPr>
        <p:txBody>
          <a:bodyPr wrap="none" rtlCol="0">
            <a:spAutoFit/>
          </a:bodyPr>
          <a:lstStyle/>
          <a:p>
            <a:r>
              <a:rPr lang="en-US" sz="1400" i="1" dirty="0">
                <a:solidFill>
                  <a:srgbClr val="FFFF00"/>
                </a:solidFill>
                <a:latin typeface="Arial Narrow" panose="020B0606020202030204" pitchFamily="34" charset="0"/>
              </a:rPr>
              <a:t>Presented by: 1906</a:t>
            </a:r>
            <a:endParaRPr lang="en-GB" sz="1400" i="1" dirty="0">
              <a:solidFill>
                <a:srgbClr val="FFFF00"/>
              </a:solidFill>
              <a:latin typeface="Arial Narrow" panose="020B0606020202030204" pitchFamily="34" charset="0"/>
            </a:endParaRPr>
          </a:p>
        </p:txBody>
      </p:sp>
      <p:sp>
        <p:nvSpPr>
          <p:cNvPr id="7" name="Rounded Rectangle 6"/>
          <p:cNvSpPr/>
          <p:nvPr/>
        </p:nvSpPr>
        <p:spPr>
          <a:xfrm>
            <a:off x="6209212" y="2441449"/>
            <a:ext cx="3971109" cy="1576251"/>
          </a:xfrm>
          <a:prstGeom prst="roundRect">
            <a:avLst/>
          </a:prstGeom>
          <a:solidFill>
            <a:srgbClr val="CA243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2016034" y="2441449"/>
            <a:ext cx="3971109" cy="1576251"/>
          </a:xfrm>
          <a:prstGeom prst="roundRect">
            <a:avLst/>
          </a:prstGeom>
          <a:noFill/>
          <a:ln w="28575">
            <a:solidFill>
              <a:srgbClr val="CA24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374237" y="2644796"/>
            <a:ext cx="3265906" cy="1169551"/>
          </a:xfrm>
          <a:prstGeom prst="rect">
            <a:avLst/>
          </a:prstGeom>
          <a:noFill/>
        </p:spPr>
        <p:txBody>
          <a:bodyPr wrap="square" rtlCol="0">
            <a:spAutoFit/>
          </a:bodyPr>
          <a:lstStyle/>
          <a:p>
            <a:pPr algn="ctr"/>
            <a:r>
              <a:rPr lang="en-US" sz="7000" b="1" dirty="0">
                <a:solidFill>
                  <a:srgbClr val="CA2430"/>
                </a:solidFill>
              </a:rPr>
              <a:t>THANK</a:t>
            </a:r>
          </a:p>
        </p:txBody>
      </p:sp>
      <p:sp>
        <p:nvSpPr>
          <p:cNvPr id="13" name="TextBox 12"/>
          <p:cNvSpPr txBox="1"/>
          <p:nvPr/>
        </p:nvSpPr>
        <p:spPr>
          <a:xfrm>
            <a:off x="6679474" y="2644795"/>
            <a:ext cx="3030583" cy="1169551"/>
          </a:xfrm>
          <a:prstGeom prst="rect">
            <a:avLst/>
          </a:prstGeom>
          <a:noFill/>
        </p:spPr>
        <p:txBody>
          <a:bodyPr wrap="square" rtlCol="0">
            <a:spAutoFit/>
          </a:bodyPr>
          <a:lstStyle/>
          <a:p>
            <a:pPr algn="ctr"/>
            <a:r>
              <a:rPr lang="en-US" sz="7000" b="1" dirty="0">
                <a:solidFill>
                  <a:schemeClr val="bg1"/>
                </a:solidFill>
              </a:rPr>
              <a:t>YOU</a:t>
            </a:r>
          </a:p>
        </p:txBody>
      </p:sp>
    </p:spTree>
    <p:extLst>
      <p:ext uri="{BB962C8B-B14F-4D97-AF65-F5344CB8AC3E}">
        <p14:creationId xmlns:p14="http://schemas.microsoft.com/office/powerpoint/2010/main" val="57487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D9019EF6-C9F9-8E4B-90AC-5D229CB1168A}"/>
              </a:ext>
            </a:extLst>
          </p:cNvPr>
          <p:cNvSpPr>
            <a:spLocks noGrp="1"/>
          </p:cNvSpPr>
          <p:nvPr>
            <p:ph type="title"/>
          </p:nvPr>
        </p:nvSpPr>
        <p:spPr/>
        <p:txBody>
          <a:bodyPr/>
          <a:lstStyle/>
          <a:p>
            <a:r>
              <a:rPr lang="en-US" dirty="0"/>
              <a:t>1. Summary / Abstract</a:t>
            </a:r>
            <a:endParaRPr lang="x-none" dirty="0"/>
          </a:p>
        </p:txBody>
      </p:sp>
      <p:sp>
        <p:nvSpPr>
          <p:cNvPr id="8" name="Slide Number Placeholder 7">
            <a:extLst>
              <a:ext uri="{FF2B5EF4-FFF2-40B4-BE49-F238E27FC236}">
                <a16:creationId xmlns:a16="http://schemas.microsoft.com/office/drawing/2014/main" xmlns="" id="{242F02E1-6859-4149-9453-07F6EB308C46}"/>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3</a:t>
            </a:fld>
            <a:endParaRPr lang="x-none"/>
          </a:p>
        </p:txBody>
      </p:sp>
      <p:sp>
        <p:nvSpPr>
          <p:cNvPr id="9" name="Content Placeholder 4">
            <a:extLst>
              <a:ext uri="{FF2B5EF4-FFF2-40B4-BE49-F238E27FC236}">
                <a16:creationId xmlns:a16="http://schemas.microsoft.com/office/drawing/2014/main" xmlns="" id="{51B2C38B-4AC5-9248-B4C6-67239E72DC1E}"/>
              </a:ext>
            </a:extLst>
          </p:cNvPr>
          <p:cNvSpPr>
            <a:spLocks noGrp="1"/>
          </p:cNvSpPr>
          <p:nvPr>
            <p:ph idx="1"/>
          </p:nvPr>
        </p:nvSpPr>
        <p:spPr>
          <a:xfrm>
            <a:off x="1000539" y="1715357"/>
            <a:ext cx="10058400" cy="4541520"/>
          </a:xfrm>
        </p:spPr>
        <p:txBody>
          <a:bodyPr vert="horz" lIns="91440" tIns="45720" rIns="91440" bIns="45720" rtlCol="0" anchor="t">
            <a:normAutofit/>
          </a:bodyPr>
          <a:lstStyle/>
          <a:p>
            <a:pPr>
              <a:buClr>
                <a:srgbClr val="262626"/>
              </a:buClr>
            </a:pPr>
            <a:r>
              <a:rPr lang="en-US" sz="2800" dirty="0">
                <a:latin typeface="Arial"/>
                <a:cs typeface="Arial"/>
              </a:rPr>
              <a:t>Purpose of this project is to achieve better understanding of the architecture of single-cycle microprocessor studied in theory course.</a:t>
            </a:r>
          </a:p>
          <a:p>
            <a:pPr>
              <a:buClr>
                <a:srgbClr val="262626"/>
              </a:buClr>
            </a:pPr>
            <a:r>
              <a:rPr lang="en-US" sz="2800" dirty="0">
                <a:latin typeface="Arial"/>
                <a:cs typeface="Arial"/>
              </a:rPr>
              <a:t>The diagram of a single cycle processor is fitted in two LED matrices.</a:t>
            </a:r>
          </a:p>
          <a:p>
            <a:pPr>
              <a:buClr>
                <a:srgbClr val="262626"/>
              </a:buClr>
            </a:pPr>
            <a:r>
              <a:rPr lang="en-US" sz="2800" dirty="0">
                <a:latin typeface="Arial"/>
                <a:cs typeface="Arial"/>
              </a:rPr>
              <a:t>The control signals are shown using LEDs, and the diagram shows the fetch and execution cycle for different instructions.</a:t>
            </a:r>
          </a:p>
          <a:p>
            <a:pPr>
              <a:buClr>
                <a:srgbClr val="262626"/>
              </a:buClr>
            </a:pPr>
            <a:r>
              <a:rPr lang="en-US" sz="2800" dirty="0" err="1">
                <a:latin typeface="Arial"/>
                <a:cs typeface="Arial"/>
              </a:rPr>
              <a:t>Datapath</a:t>
            </a:r>
            <a:r>
              <a:rPr lang="en-US" sz="2800" dirty="0">
                <a:latin typeface="Arial"/>
                <a:cs typeface="Arial"/>
              </a:rPr>
              <a:t> of instructions are highlighted step-by-step using different color LEDs.</a:t>
            </a:r>
          </a:p>
        </p:txBody>
      </p:sp>
      <p:sp>
        <p:nvSpPr>
          <p:cNvPr id="13" name="Date Placeholder 4">
            <a:extLst>
              <a:ext uri="{FF2B5EF4-FFF2-40B4-BE49-F238E27FC236}">
                <a16:creationId xmlns:a16="http://schemas.microsoft.com/office/drawing/2014/main" xmlns="" id="{7A4EB6EC-D213-9F48-8356-86C62AC118FF}"/>
              </a:ext>
            </a:extLst>
          </p:cNvPr>
          <p:cNvSpPr>
            <a:spLocks noGrp="1"/>
          </p:cNvSpPr>
          <p:nvPr>
            <p:ph type="dt" sz="half" idx="10"/>
          </p:nvPr>
        </p:nvSpPr>
        <p:spPr>
          <a:xfrm>
            <a:off x="432486" y="6501637"/>
            <a:ext cx="1971080" cy="375412"/>
          </a:xfrm>
        </p:spPr>
        <p:txBody>
          <a:bodyPr/>
          <a:lstStyle/>
          <a:p>
            <a:r>
              <a:rPr lang="en-US" sz="1400" dirty="0"/>
              <a:t>EEE 416 (2023) – Group 4</a:t>
            </a:r>
            <a:endParaRPr lang="x-none" sz="1400" dirty="0"/>
          </a:p>
        </p:txBody>
      </p:sp>
      <p:sp>
        <p:nvSpPr>
          <p:cNvPr id="14" name="Footer Placeholder 5">
            <a:extLst>
              <a:ext uri="{FF2B5EF4-FFF2-40B4-BE49-F238E27FC236}">
                <a16:creationId xmlns:a16="http://schemas.microsoft.com/office/drawing/2014/main" xmlns="" id="{1B9B0E6E-7910-2644-9BBD-C431B66BAC64}"/>
              </a:ext>
            </a:extLst>
          </p:cNvPr>
          <p:cNvSpPr>
            <a:spLocks noGrp="1"/>
          </p:cNvSpPr>
          <p:nvPr>
            <p:ph type="ftr" sz="quarter" idx="11"/>
          </p:nvPr>
        </p:nvSpPr>
        <p:spPr>
          <a:xfrm>
            <a:off x="2659371" y="6481592"/>
            <a:ext cx="6873258" cy="375412"/>
          </a:xfrm>
        </p:spPr>
        <p:txBody>
          <a:bodyPr/>
          <a:lstStyle/>
          <a:p>
            <a:r>
              <a:rPr lang="en-US" sz="1400" dirty="0"/>
              <a:t>Visualizing </a:t>
            </a:r>
            <a:r>
              <a:rPr lang="en-US" sz="1400" dirty="0" err="1"/>
              <a:t>Datapath</a:t>
            </a:r>
            <a:r>
              <a:rPr lang="en-US" sz="1400" dirty="0"/>
              <a:t> for Different Data-Processing Instructions of a Complete Single-Cycle Processor</a:t>
            </a:r>
            <a:endParaRPr lang="x-none" sz="1400" dirty="0"/>
          </a:p>
        </p:txBody>
      </p:sp>
      <p:sp>
        <p:nvSpPr>
          <p:cNvPr id="15" name="TextBox 14">
            <a:extLst>
              <a:ext uri="{FF2B5EF4-FFF2-40B4-BE49-F238E27FC236}">
                <a16:creationId xmlns:a16="http://schemas.microsoft.com/office/drawing/2014/main" xmlns="" id="{43D012D0-622C-46B2-A624-4C1339C0A8E5}"/>
              </a:ext>
            </a:extLst>
          </p:cNvPr>
          <p:cNvSpPr txBox="1"/>
          <p:nvPr/>
        </p:nvSpPr>
        <p:spPr>
          <a:xfrm>
            <a:off x="9928824" y="6470825"/>
            <a:ext cx="1709122" cy="307777"/>
          </a:xfrm>
          <a:prstGeom prst="rect">
            <a:avLst/>
          </a:prstGeom>
          <a:noFill/>
        </p:spPr>
        <p:txBody>
          <a:bodyPr wrap="none" rtlCol="0">
            <a:spAutoFit/>
          </a:bodyPr>
          <a:lstStyle/>
          <a:p>
            <a:r>
              <a:rPr lang="en-US" sz="1400" i="1" dirty="0">
                <a:solidFill>
                  <a:srgbClr val="FFFF00"/>
                </a:solidFill>
                <a:latin typeface="Arial Narrow" panose="020B0606020202030204" pitchFamily="34" charset="0"/>
              </a:rPr>
              <a:t>Presented by: </a:t>
            </a:r>
            <a:r>
              <a:rPr lang="en-US" sz="1400" i="1" dirty="0" smtClean="0">
                <a:solidFill>
                  <a:srgbClr val="FFFF00"/>
                </a:solidFill>
                <a:latin typeface="Arial Narrow" panose="020B0606020202030204" pitchFamily="34" charset="0"/>
              </a:rPr>
              <a:t>1906142</a:t>
            </a:r>
            <a:endParaRPr lang="en-GB" sz="1400" i="1" dirty="0">
              <a:solidFill>
                <a:srgbClr val="FFFF00"/>
              </a:solidFill>
              <a:latin typeface="Arial Narrow" panose="020B0606020202030204" pitchFamily="34" charset="0"/>
            </a:endParaRPr>
          </a:p>
        </p:txBody>
      </p:sp>
      <p:cxnSp>
        <p:nvCxnSpPr>
          <p:cNvPr id="16" name="Straight Connector 15"/>
          <p:cNvCxnSpPr/>
          <p:nvPr/>
        </p:nvCxnSpPr>
        <p:spPr>
          <a:xfrm>
            <a:off x="1066800" y="1187283"/>
            <a:ext cx="10058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85540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D9019EF6-C9F9-8E4B-90AC-5D229CB1168A}"/>
              </a:ext>
            </a:extLst>
          </p:cNvPr>
          <p:cNvSpPr>
            <a:spLocks noGrp="1"/>
          </p:cNvSpPr>
          <p:nvPr>
            <p:ph type="title"/>
          </p:nvPr>
        </p:nvSpPr>
        <p:spPr/>
        <p:txBody>
          <a:bodyPr/>
          <a:lstStyle/>
          <a:p>
            <a:r>
              <a:rPr lang="en-US" dirty="0"/>
              <a:t>2. Introduction</a:t>
            </a:r>
            <a:endParaRPr lang="x-none" dirty="0"/>
          </a:p>
        </p:txBody>
      </p:sp>
      <p:sp>
        <p:nvSpPr>
          <p:cNvPr id="5" name="Content Placeholder 4">
            <a:extLst>
              <a:ext uri="{FF2B5EF4-FFF2-40B4-BE49-F238E27FC236}">
                <a16:creationId xmlns:a16="http://schemas.microsoft.com/office/drawing/2014/main" xmlns="" id="{51B2C38B-4AC5-9248-B4C6-67239E72DC1E}"/>
              </a:ext>
            </a:extLst>
          </p:cNvPr>
          <p:cNvSpPr>
            <a:spLocks noGrp="1"/>
          </p:cNvSpPr>
          <p:nvPr>
            <p:ph idx="1"/>
          </p:nvPr>
        </p:nvSpPr>
        <p:spPr>
          <a:xfrm>
            <a:off x="1066800" y="1430383"/>
            <a:ext cx="10058400" cy="4541520"/>
          </a:xfrm>
        </p:spPr>
        <p:txBody>
          <a:bodyPr>
            <a:normAutofit/>
          </a:bodyPr>
          <a:lstStyle/>
          <a:p>
            <a:r>
              <a:rPr lang="en-US" sz="2200" dirty="0"/>
              <a:t>A single-cycle processor is a microprocessor that carries out fetch cycle and execution cycle in a single clock cycle.</a:t>
            </a:r>
          </a:p>
          <a:p>
            <a:pPr marL="0" indent="0">
              <a:buNone/>
            </a:pPr>
            <a:endParaRPr lang="en-US" sz="2200" dirty="0"/>
          </a:p>
          <a:p>
            <a:r>
              <a:rPr lang="en-US" sz="2200" dirty="0"/>
              <a:t> A Control Unit and</a:t>
            </a:r>
          </a:p>
          <a:p>
            <a:pPr marL="0" indent="0">
              <a:buNone/>
            </a:pPr>
            <a:r>
              <a:rPr lang="en-US" sz="2200" dirty="0"/>
              <a:t>   5 main blocks:</a:t>
            </a:r>
          </a:p>
          <a:p>
            <a:pPr lvl="1"/>
            <a:r>
              <a:rPr lang="en-US" sz="1800" dirty="0"/>
              <a:t>Program Counter</a:t>
            </a:r>
          </a:p>
          <a:p>
            <a:pPr lvl="1"/>
            <a:r>
              <a:rPr lang="en-US" sz="1800" dirty="0"/>
              <a:t>Instruction Memory</a:t>
            </a:r>
          </a:p>
          <a:p>
            <a:pPr lvl="1"/>
            <a:r>
              <a:rPr lang="en-US" sz="1800" dirty="0"/>
              <a:t>Register File</a:t>
            </a:r>
          </a:p>
          <a:p>
            <a:pPr lvl="1"/>
            <a:r>
              <a:rPr lang="en-US" sz="1800" dirty="0"/>
              <a:t>Arithmetic Logic Unit</a:t>
            </a:r>
          </a:p>
          <a:p>
            <a:pPr lvl="1"/>
            <a:r>
              <a:rPr lang="en-US" sz="1800" dirty="0"/>
              <a:t>Data Memory</a:t>
            </a:r>
          </a:p>
        </p:txBody>
      </p:sp>
      <p:sp>
        <p:nvSpPr>
          <p:cNvPr id="8" name="Slide Number Placeholder 7">
            <a:extLst>
              <a:ext uri="{FF2B5EF4-FFF2-40B4-BE49-F238E27FC236}">
                <a16:creationId xmlns:a16="http://schemas.microsoft.com/office/drawing/2014/main" xmlns="" id="{242F02E1-6859-4149-9453-07F6EB308C46}"/>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4</a:t>
            </a:fld>
            <a:endParaRPr lang="x-none"/>
          </a:p>
        </p:txBody>
      </p:sp>
      <p:sp>
        <p:nvSpPr>
          <p:cNvPr id="11" name="Date Placeholder 4">
            <a:extLst>
              <a:ext uri="{FF2B5EF4-FFF2-40B4-BE49-F238E27FC236}">
                <a16:creationId xmlns:a16="http://schemas.microsoft.com/office/drawing/2014/main" xmlns="" id="{7A4EB6EC-D213-9F48-8356-86C62AC118FF}"/>
              </a:ext>
            </a:extLst>
          </p:cNvPr>
          <p:cNvSpPr txBox="1">
            <a:spLocks/>
          </p:cNvSpPr>
          <p:nvPr/>
        </p:nvSpPr>
        <p:spPr>
          <a:xfrm>
            <a:off x="432486" y="6501637"/>
            <a:ext cx="1971080" cy="375412"/>
          </a:xfrm>
          <a:prstGeom prst="rect">
            <a:avLst/>
          </a:prstGeom>
        </p:spPr>
        <p:txBody>
          <a:bodyPr/>
          <a:lstStyle>
            <a:defPPr>
              <a:defRPr lang="en-US"/>
            </a:defPPr>
            <a:lvl1pPr marL="0" algn="l" defTabSz="457200" rtl="0" eaLnBrk="1" latinLnBrk="0" hangingPunct="1">
              <a:defRPr sz="1800" kern="1200">
                <a:solidFill>
                  <a:schemeClr val="bg1"/>
                </a:solidFill>
                <a:latin typeface="Arial Narrow" panose="020B060602020203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a:t>EEE 416 (2023) – Group 4</a:t>
            </a:r>
            <a:endParaRPr lang="x-none" sz="1400" dirty="0"/>
          </a:p>
        </p:txBody>
      </p:sp>
      <p:sp>
        <p:nvSpPr>
          <p:cNvPr id="14" name="Date Placeholder 4">
            <a:extLst>
              <a:ext uri="{FF2B5EF4-FFF2-40B4-BE49-F238E27FC236}">
                <a16:creationId xmlns:a16="http://schemas.microsoft.com/office/drawing/2014/main" xmlns="" id="{7A4EB6EC-D213-9F48-8356-86C62AC118FF}"/>
              </a:ext>
            </a:extLst>
          </p:cNvPr>
          <p:cNvSpPr>
            <a:spLocks noGrp="1"/>
          </p:cNvSpPr>
          <p:nvPr>
            <p:ph type="dt" sz="half" idx="10"/>
          </p:nvPr>
        </p:nvSpPr>
        <p:spPr>
          <a:xfrm>
            <a:off x="432486" y="6501637"/>
            <a:ext cx="1971080" cy="375412"/>
          </a:xfrm>
        </p:spPr>
        <p:txBody>
          <a:bodyPr/>
          <a:lstStyle/>
          <a:p>
            <a:r>
              <a:rPr lang="en-US" sz="1400" dirty="0"/>
              <a:t>EEE 416 (2023) – Group 4</a:t>
            </a:r>
            <a:endParaRPr lang="x-none" sz="1400" dirty="0"/>
          </a:p>
        </p:txBody>
      </p:sp>
      <p:sp>
        <p:nvSpPr>
          <p:cNvPr id="15" name="Footer Placeholder 5">
            <a:extLst>
              <a:ext uri="{FF2B5EF4-FFF2-40B4-BE49-F238E27FC236}">
                <a16:creationId xmlns:a16="http://schemas.microsoft.com/office/drawing/2014/main" xmlns="" id="{1B9B0E6E-7910-2644-9BBD-C431B66BAC64}"/>
              </a:ext>
            </a:extLst>
          </p:cNvPr>
          <p:cNvSpPr>
            <a:spLocks noGrp="1"/>
          </p:cNvSpPr>
          <p:nvPr>
            <p:ph type="ftr" sz="quarter" idx="11"/>
          </p:nvPr>
        </p:nvSpPr>
        <p:spPr>
          <a:xfrm>
            <a:off x="2659371" y="6481592"/>
            <a:ext cx="6873258" cy="375412"/>
          </a:xfrm>
        </p:spPr>
        <p:txBody>
          <a:bodyPr/>
          <a:lstStyle/>
          <a:p>
            <a:r>
              <a:rPr lang="en-US" sz="1400" dirty="0"/>
              <a:t>Visualizing </a:t>
            </a:r>
            <a:r>
              <a:rPr lang="en-US" sz="1400" dirty="0" err="1"/>
              <a:t>Datapath</a:t>
            </a:r>
            <a:r>
              <a:rPr lang="en-US" sz="1400" dirty="0"/>
              <a:t> for Different Data-Processing Instructions of a Complete Single-Cycle Processor</a:t>
            </a:r>
            <a:endParaRPr lang="x-none" sz="1400" dirty="0"/>
          </a:p>
        </p:txBody>
      </p:sp>
      <p:sp>
        <p:nvSpPr>
          <p:cNvPr id="16" name="TextBox 15">
            <a:extLst>
              <a:ext uri="{FF2B5EF4-FFF2-40B4-BE49-F238E27FC236}">
                <a16:creationId xmlns:a16="http://schemas.microsoft.com/office/drawing/2014/main" xmlns="" id="{43D012D0-622C-46B2-A624-4C1339C0A8E5}"/>
              </a:ext>
            </a:extLst>
          </p:cNvPr>
          <p:cNvSpPr txBox="1"/>
          <p:nvPr/>
        </p:nvSpPr>
        <p:spPr>
          <a:xfrm>
            <a:off x="9928824" y="6470825"/>
            <a:ext cx="1709122" cy="307777"/>
          </a:xfrm>
          <a:prstGeom prst="rect">
            <a:avLst/>
          </a:prstGeom>
          <a:noFill/>
        </p:spPr>
        <p:txBody>
          <a:bodyPr wrap="none" rtlCol="0">
            <a:spAutoFit/>
          </a:bodyPr>
          <a:lstStyle/>
          <a:p>
            <a:r>
              <a:rPr lang="en-US" sz="1400" i="1" dirty="0">
                <a:solidFill>
                  <a:srgbClr val="FFFF00"/>
                </a:solidFill>
                <a:latin typeface="Arial Narrow" panose="020B0606020202030204" pitchFamily="34" charset="0"/>
              </a:rPr>
              <a:t>Presented by: </a:t>
            </a:r>
            <a:r>
              <a:rPr lang="en-US" sz="1400" i="1" dirty="0" smtClean="0">
                <a:solidFill>
                  <a:srgbClr val="FFFF00"/>
                </a:solidFill>
                <a:latin typeface="Arial Narrow" panose="020B0606020202030204" pitchFamily="34" charset="0"/>
              </a:rPr>
              <a:t>1906142</a:t>
            </a:r>
            <a:endParaRPr lang="en-GB" sz="1400" i="1" dirty="0">
              <a:solidFill>
                <a:srgbClr val="FFFF00"/>
              </a:solidFill>
              <a:latin typeface="Arial Narrow" panose="020B0606020202030204" pitchFamily="34" charset="0"/>
            </a:endParaRPr>
          </a:p>
        </p:txBody>
      </p:sp>
      <p:pic>
        <p:nvPicPr>
          <p:cNvPr id="18" name="Picture 17"/>
          <p:cNvPicPr>
            <a:picLocks noChangeAspect="1"/>
          </p:cNvPicPr>
          <p:nvPr/>
        </p:nvPicPr>
        <p:blipFill>
          <a:blip r:embed="rId2"/>
          <a:stretch>
            <a:fillRect/>
          </a:stretch>
        </p:blipFill>
        <p:spPr>
          <a:xfrm>
            <a:off x="3925653" y="2174851"/>
            <a:ext cx="8266347" cy="4129858"/>
          </a:xfrm>
          <a:prstGeom prst="rect">
            <a:avLst/>
          </a:prstGeom>
        </p:spPr>
      </p:pic>
      <p:cxnSp>
        <p:nvCxnSpPr>
          <p:cNvPr id="12" name="Straight Connector 11"/>
          <p:cNvCxnSpPr/>
          <p:nvPr/>
        </p:nvCxnSpPr>
        <p:spPr>
          <a:xfrm>
            <a:off x="1066800" y="1187283"/>
            <a:ext cx="10058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57558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D9019EF6-C9F9-8E4B-90AC-5D229CB1168A}"/>
              </a:ext>
            </a:extLst>
          </p:cNvPr>
          <p:cNvSpPr>
            <a:spLocks noGrp="1"/>
          </p:cNvSpPr>
          <p:nvPr>
            <p:ph type="title"/>
          </p:nvPr>
        </p:nvSpPr>
        <p:spPr/>
        <p:txBody>
          <a:bodyPr/>
          <a:lstStyle/>
          <a:p>
            <a:r>
              <a:rPr lang="en-US" dirty="0"/>
              <a:t>2. Introduction</a:t>
            </a:r>
            <a:endParaRPr lang="x-none" dirty="0"/>
          </a:p>
        </p:txBody>
      </p:sp>
      <p:sp>
        <p:nvSpPr>
          <p:cNvPr id="8" name="Slide Number Placeholder 7">
            <a:extLst>
              <a:ext uri="{FF2B5EF4-FFF2-40B4-BE49-F238E27FC236}">
                <a16:creationId xmlns:a16="http://schemas.microsoft.com/office/drawing/2014/main" xmlns="" id="{242F02E1-6859-4149-9453-07F6EB308C46}"/>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5</a:t>
            </a:fld>
            <a:endParaRPr lang="x-none"/>
          </a:p>
        </p:txBody>
      </p:sp>
      <p:sp>
        <p:nvSpPr>
          <p:cNvPr id="11" name="Date Placeholder 4">
            <a:extLst>
              <a:ext uri="{FF2B5EF4-FFF2-40B4-BE49-F238E27FC236}">
                <a16:creationId xmlns:a16="http://schemas.microsoft.com/office/drawing/2014/main" xmlns="" id="{7A4EB6EC-D213-9F48-8356-86C62AC118FF}"/>
              </a:ext>
            </a:extLst>
          </p:cNvPr>
          <p:cNvSpPr txBox="1">
            <a:spLocks/>
          </p:cNvSpPr>
          <p:nvPr/>
        </p:nvSpPr>
        <p:spPr>
          <a:xfrm>
            <a:off x="432486" y="6501637"/>
            <a:ext cx="1971080" cy="375412"/>
          </a:xfrm>
          <a:prstGeom prst="rect">
            <a:avLst/>
          </a:prstGeom>
        </p:spPr>
        <p:txBody>
          <a:bodyPr/>
          <a:lstStyle>
            <a:defPPr>
              <a:defRPr lang="en-US"/>
            </a:defPPr>
            <a:lvl1pPr marL="0" algn="l" defTabSz="457200" rtl="0" eaLnBrk="1" latinLnBrk="0" hangingPunct="1">
              <a:defRPr sz="1800" kern="1200">
                <a:solidFill>
                  <a:schemeClr val="bg1"/>
                </a:solidFill>
                <a:latin typeface="Arial Narrow" panose="020B060602020203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a:t>EEE 416 (2023) – Group 4</a:t>
            </a:r>
            <a:endParaRPr lang="x-none" sz="1400" dirty="0"/>
          </a:p>
        </p:txBody>
      </p:sp>
      <p:sp>
        <p:nvSpPr>
          <p:cNvPr id="14" name="Date Placeholder 4">
            <a:extLst>
              <a:ext uri="{FF2B5EF4-FFF2-40B4-BE49-F238E27FC236}">
                <a16:creationId xmlns:a16="http://schemas.microsoft.com/office/drawing/2014/main" xmlns="" id="{7A4EB6EC-D213-9F48-8356-86C62AC118FF}"/>
              </a:ext>
            </a:extLst>
          </p:cNvPr>
          <p:cNvSpPr>
            <a:spLocks noGrp="1"/>
          </p:cNvSpPr>
          <p:nvPr>
            <p:ph type="dt" sz="half" idx="10"/>
          </p:nvPr>
        </p:nvSpPr>
        <p:spPr>
          <a:xfrm>
            <a:off x="432486" y="6501637"/>
            <a:ext cx="1971080" cy="375412"/>
          </a:xfrm>
        </p:spPr>
        <p:txBody>
          <a:bodyPr/>
          <a:lstStyle/>
          <a:p>
            <a:r>
              <a:rPr lang="en-US" sz="1400" dirty="0"/>
              <a:t>EEE 416 (2023) – Group 4</a:t>
            </a:r>
            <a:endParaRPr lang="x-none" sz="1400" dirty="0"/>
          </a:p>
        </p:txBody>
      </p:sp>
      <p:sp>
        <p:nvSpPr>
          <p:cNvPr id="15" name="Footer Placeholder 5">
            <a:extLst>
              <a:ext uri="{FF2B5EF4-FFF2-40B4-BE49-F238E27FC236}">
                <a16:creationId xmlns:a16="http://schemas.microsoft.com/office/drawing/2014/main" xmlns="" id="{1B9B0E6E-7910-2644-9BBD-C431B66BAC64}"/>
              </a:ext>
            </a:extLst>
          </p:cNvPr>
          <p:cNvSpPr>
            <a:spLocks noGrp="1"/>
          </p:cNvSpPr>
          <p:nvPr>
            <p:ph type="ftr" sz="quarter" idx="11"/>
          </p:nvPr>
        </p:nvSpPr>
        <p:spPr>
          <a:xfrm>
            <a:off x="2659371" y="6481592"/>
            <a:ext cx="6873258" cy="375412"/>
          </a:xfrm>
        </p:spPr>
        <p:txBody>
          <a:bodyPr/>
          <a:lstStyle/>
          <a:p>
            <a:r>
              <a:rPr lang="en-US" sz="1400" dirty="0"/>
              <a:t>Visualizing </a:t>
            </a:r>
            <a:r>
              <a:rPr lang="en-US" sz="1400" dirty="0" err="1"/>
              <a:t>Datapath</a:t>
            </a:r>
            <a:r>
              <a:rPr lang="en-US" sz="1400" dirty="0"/>
              <a:t> for Different Data-Processing Instructions of a Complete Single-Cycle Processor</a:t>
            </a:r>
            <a:endParaRPr lang="x-none" sz="1400" dirty="0"/>
          </a:p>
        </p:txBody>
      </p:sp>
      <p:sp>
        <p:nvSpPr>
          <p:cNvPr id="16" name="TextBox 15">
            <a:extLst>
              <a:ext uri="{FF2B5EF4-FFF2-40B4-BE49-F238E27FC236}">
                <a16:creationId xmlns:a16="http://schemas.microsoft.com/office/drawing/2014/main" xmlns="" id="{43D012D0-622C-46B2-A624-4C1339C0A8E5}"/>
              </a:ext>
            </a:extLst>
          </p:cNvPr>
          <p:cNvSpPr txBox="1"/>
          <p:nvPr/>
        </p:nvSpPr>
        <p:spPr>
          <a:xfrm>
            <a:off x="9928824" y="6470825"/>
            <a:ext cx="1709122" cy="307777"/>
          </a:xfrm>
          <a:prstGeom prst="rect">
            <a:avLst/>
          </a:prstGeom>
          <a:noFill/>
        </p:spPr>
        <p:txBody>
          <a:bodyPr wrap="none" rtlCol="0">
            <a:spAutoFit/>
          </a:bodyPr>
          <a:lstStyle/>
          <a:p>
            <a:r>
              <a:rPr lang="en-US" sz="1400" i="1" dirty="0">
                <a:solidFill>
                  <a:srgbClr val="FFFF00"/>
                </a:solidFill>
                <a:latin typeface="Arial Narrow" panose="020B0606020202030204" pitchFamily="34" charset="0"/>
              </a:rPr>
              <a:t>Presented by: </a:t>
            </a:r>
            <a:r>
              <a:rPr lang="en-US" sz="1400" i="1" dirty="0" smtClean="0">
                <a:solidFill>
                  <a:srgbClr val="FFFF00"/>
                </a:solidFill>
                <a:latin typeface="Arial Narrow" panose="020B0606020202030204" pitchFamily="34" charset="0"/>
              </a:rPr>
              <a:t>1906142</a:t>
            </a:r>
            <a:endParaRPr lang="en-GB" sz="1400" i="1" dirty="0">
              <a:solidFill>
                <a:srgbClr val="FFFF00"/>
              </a:solidFill>
              <a:latin typeface="Arial Narrow" panose="020B0606020202030204" pitchFamily="34" charset="0"/>
            </a:endParaRPr>
          </a:p>
        </p:txBody>
      </p:sp>
      <p:sp>
        <p:nvSpPr>
          <p:cNvPr id="7" name="TextBox 6"/>
          <p:cNvSpPr txBox="1"/>
          <p:nvPr/>
        </p:nvSpPr>
        <p:spPr>
          <a:xfrm>
            <a:off x="1066799" y="1402019"/>
            <a:ext cx="8465829" cy="553998"/>
          </a:xfrm>
          <a:prstGeom prst="rect">
            <a:avLst/>
          </a:prstGeom>
          <a:noFill/>
        </p:spPr>
        <p:txBody>
          <a:bodyPr wrap="square" rtlCol="0">
            <a:spAutoFit/>
          </a:bodyPr>
          <a:lstStyle/>
          <a:p>
            <a:r>
              <a:rPr lang="en-US" sz="3000" dirty="0" err="1">
                <a:latin typeface="Calibri" panose="020F0502020204030204" pitchFamily="34" charset="0"/>
                <a:ea typeface="Calibri" panose="020F0502020204030204" pitchFamily="34" charset="0"/>
                <a:cs typeface="Calibri" panose="020F0502020204030204" pitchFamily="34" charset="0"/>
              </a:rPr>
              <a:t>Datapath</a:t>
            </a:r>
            <a:r>
              <a:rPr lang="en-US" sz="3000" dirty="0">
                <a:latin typeface="Calibri" panose="020F0502020204030204" pitchFamily="34" charset="0"/>
                <a:ea typeface="Calibri" panose="020F0502020204030204" pitchFamily="34" charset="0"/>
                <a:cs typeface="Calibri" panose="020F0502020204030204" pitchFamily="34" charset="0"/>
              </a:rPr>
              <a:t> for ADD Instruction (ADD R0, R1, R2)</a:t>
            </a:r>
          </a:p>
        </p:txBody>
      </p:sp>
      <p:cxnSp>
        <p:nvCxnSpPr>
          <p:cNvPr id="29" name="Straight Connector 28"/>
          <p:cNvCxnSpPr/>
          <p:nvPr/>
        </p:nvCxnSpPr>
        <p:spPr>
          <a:xfrm>
            <a:off x="1066800" y="1187283"/>
            <a:ext cx="10058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33" name="Picture 132"/>
          <p:cNvPicPr>
            <a:picLocks noChangeAspect="1"/>
          </p:cNvPicPr>
          <p:nvPr/>
        </p:nvPicPr>
        <p:blipFill>
          <a:blip r:embed="rId2"/>
          <a:stretch>
            <a:fillRect/>
          </a:stretch>
        </p:blipFill>
        <p:spPr>
          <a:xfrm>
            <a:off x="1830542" y="1954619"/>
            <a:ext cx="8243367" cy="4460061"/>
          </a:xfrm>
          <a:prstGeom prst="rect">
            <a:avLst/>
          </a:prstGeom>
        </p:spPr>
      </p:pic>
    </p:spTree>
    <p:extLst>
      <p:ext uri="{BB962C8B-B14F-4D97-AF65-F5344CB8AC3E}">
        <p14:creationId xmlns:p14="http://schemas.microsoft.com/office/powerpoint/2010/main" val="21550261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065BEC-A1DF-DB49-B707-F4003CEA7E6C}"/>
              </a:ext>
            </a:extLst>
          </p:cNvPr>
          <p:cNvSpPr>
            <a:spLocks noGrp="1"/>
          </p:cNvSpPr>
          <p:nvPr>
            <p:ph type="title"/>
          </p:nvPr>
        </p:nvSpPr>
        <p:spPr/>
        <p:txBody>
          <a:bodyPr/>
          <a:lstStyle/>
          <a:p>
            <a:r>
              <a:rPr lang="en-US" dirty="0"/>
              <a:t>3.3 Design: Circuit Diagram</a:t>
            </a:r>
            <a:endParaRPr lang="x-none" dirty="0"/>
          </a:p>
        </p:txBody>
      </p:sp>
      <p:sp>
        <p:nvSpPr>
          <p:cNvPr id="6" name="Slide Number Placeholder 5">
            <a:extLst>
              <a:ext uri="{FF2B5EF4-FFF2-40B4-BE49-F238E27FC236}">
                <a16:creationId xmlns:a16="http://schemas.microsoft.com/office/drawing/2014/main" xmlns=""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6</a:t>
            </a:fld>
            <a:endParaRPr lang="x-none"/>
          </a:p>
        </p:txBody>
      </p:sp>
      <p:sp>
        <p:nvSpPr>
          <p:cNvPr id="11" name="Date Placeholder 4">
            <a:extLst>
              <a:ext uri="{FF2B5EF4-FFF2-40B4-BE49-F238E27FC236}">
                <a16:creationId xmlns:a16="http://schemas.microsoft.com/office/drawing/2014/main" xmlns="" id="{7A4EB6EC-D213-9F48-8356-86C62AC118FF}"/>
              </a:ext>
            </a:extLst>
          </p:cNvPr>
          <p:cNvSpPr txBox="1">
            <a:spLocks/>
          </p:cNvSpPr>
          <p:nvPr/>
        </p:nvSpPr>
        <p:spPr>
          <a:xfrm>
            <a:off x="432486" y="6501637"/>
            <a:ext cx="1971080" cy="375412"/>
          </a:xfrm>
          <a:prstGeom prst="rect">
            <a:avLst/>
          </a:prstGeom>
        </p:spPr>
        <p:txBody>
          <a:bodyPr/>
          <a:lstStyle>
            <a:defPPr>
              <a:defRPr lang="en-US"/>
            </a:defPPr>
            <a:lvl1pPr marL="0" algn="l" defTabSz="457200" rtl="0" eaLnBrk="1" latinLnBrk="0" hangingPunct="1">
              <a:defRPr sz="1800" kern="1200">
                <a:solidFill>
                  <a:schemeClr val="bg1"/>
                </a:solidFill>
                <a:latin typeface="Arial Narrow" panose="020B060602020203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dirty="0"/>
              <a:t>EEE 416 (2023) – Group 4</a:t>
            </a:r>
            <a:endParaRPr lang="x-none" sz="1400" dirty="0"/>
          </a:p>
        </p:txBody>
      </p:sp>
      <p:sp>
        <p:nvSpPr>
          <p:cNvPr id="12" name="Footer Placeholder 5">
            <a:extLst>
              <a:ext uri="{FF2B5EF4-FFF2-40B4-BE49-F238E27FC236}">
                <a16:creationId xmlns:a16="http://schemas.microsoft.com/office/drawing/2014/main" xmlns="" id="{1B9B0E6E-7910-2644-9BBD-C431B66BAC64}"/>
              </a:ext>
            </a:extLst>
          </p:cNvPr>
          <p:cNvSpPr txBox="1">
            <a:spLocks/>
          </p:cNvSpPr>
          <p:nvPr/>
        </p:nvSpPr>
        <p:spPr>
          <a:xfrm>
            <a:off x="2659371" y="6481592"/>
            <a:ext cx="6873258" cy="375412"/>
          </a:xfrm>
          <a:prstGeom prst="rect">
            <a:avLst/>
          </a:prstGeom>
        </p:spPr>
        <p:txBody>
          <a:bodyPr/>
          <a:lstStyle>
            <a:defPPr>
              <a:defRPr lang="en-US"/>
            </a:defPPr>
            <a:lvl1pPr marL="0" algn="l" defTabSz="457200" rtl="0" eaLnBrk="1" latinLnBrk="0" hangingPunct="1">
              <a:defRPr sz="1800" kern="1200">
                <a:solidFill>
                  <a:schemeClr val="bg1"/>
                </a:solidFill>
                <a:latin typeface="Arial Narrow" panose="020B060602020203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dirty="0"/>
              <a:t>Visualizing </a:t>
            </a:r>
            <a:r>
              <a:rPr lang="en-US" sz="1400" dirty="0" err="1"/>
              <a:t>Datapath</a:t>
            </a:r>
            <a:r>
              <a:rPr lang="en-US" sz="1400" dirty="0"/>
              <a:t> for Different Data-Processing Instructions of a Complete Single-Cycle Processor</a:t>
            </a:r>
            <a:endParaRPr lang="x-none" sz="1400" dirty="0"/>
          </a:p>
        </p:txBody>
      </p:sp>
      <p:sp>
        <p:nvSpPr>
          <p:cNvPr id="13" name="TextBox 12">
            <a:extLst>
              <a:ext uri="{FF2B5EF4-FFF2-40B4-BE49-F238E27FC236}">
                <a16:creationId xmlns:a16="http://schemas.microsoft.com/office/drawing/2014/main" xmlns="" id="{43D012D0-622C-46B2-A624-4C1339C0A8E5}"/>
              </a:ext>
            </a:extLst>
          </p:cNvPr>
          <p:cNvSpPr txBox="1"/>
          <p:nvPr/>
        </p:nvSpPr>
        <p:spPr>
          <a:xfrm>
            <a:off x="9928824" y="6470825"/>
            <a:ext cx="1709122" cy="307777"/>
          </a:xfrm>
          <a:prstGeom prst="rect">
            <a:avLst/>
          </a:prstGeom>
          <a:noFill/>
        </p:spPr>
        <p:txBody>
          <a:bodyPr wrap="none" rtlCol="0">
            <a:spAutoFit/>
          </a:bodyPr>
          <a:lstStyle/>
          <a:p>
            <a:r>
              <a:rPr lang="en-US" sz="1400" i="1" dirty="0">
                <a:solidFill>
                  <a:srgbClr val="FFFF00"/>
                </a:solidFill>
                <a:latin typeface="Arial Narrow" panose="020B0606020202030204" pitchFamily="34" charset="0"/>
              </a:rPr>
              <a:t>Presented by: </a:t>
            </a:r>
            <a:r>
              <a:rPr lang="en-US" sz="1400" i="1" dirty="0" smtClean="0">
                <a:solidFill>
                  <a:srgbClr val="FFFF00"/>
                </a:solidFill>
                <a:latin typeface="Arial Narrow" panose="020B0606020202030204" pitchFamily="34" charset="0"/>
              </a:rPr>
              <a:t>1906142</a:t>
            </a:r>
            <a:endParaRPr lang="en-GB" sz="1400" i="1" dirty="0">
              <a:solidFill>
                <a:srgbClr val="FFFF00"/>
              </a:solidFill>
              <a:latin typeface="Arial Narrow" panose="020B0606020202030204" pitchFamily="34" charset="0"/>
            </a:endParaRPr>
          </a:p>
        </p:txBody>
      </p:sp>
      <p:cxnSp>
        <p:nvCxnSpPr>
          <p:cNvPr id="14" name="Straight Connector 13"/>
          <p:cNvCxnSpPr/>
          <p:nvPr/>
        </p:nvCxnSpPr>
        <p:spPr>
          <a:xfrm>
            <a:off x="1066800" y="1187283"/>
            <a:ext cx="10058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140838" y="2042002"/>
            <a:ext cx="5166904"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Fig.: </a:t>
            </a:r>
            <a:r>
              <a:rPr lang="en-US" sz="2000" i="1" dirty="0">
                <a:latin typeface="Times New Roman" panose="02020603050405020304" pitchFamily="18" charset="0"/>
                <a:cs typeface="Times New Roman" panose="02020603050405020304" pitchFamily="18" charset="0"/>
              </a:rPr>
              <a:t>Interfacing the ESP32 Development board (38 pin) with HUB75 input of the LED display </a:t>
            </a:r>
            <a:endParaRPr lang="en-US" sz="2000" dirty="0">
              <a:latin typeface="Times New Roman" panose="02020603050405020304" pitchFamily="18" charset="0"/>
              <a:cs typeface="Times New Roman" panose="02020603050405020304" pitchFamily="18" charset="0"/>
            </a:endParaRPr>
          </a:p>
        </p:txBody>
      </p:sp>
      <p:sp>
        <p:nvSpPr>
          <p:cNvPr id="16" name="Rectangle 15"/>
          <p:cNvSpPr/>
          <p:nvPr/>
        </p:nvSpPr>
        <p:spPr>
          <a:xfrm>
            <a:off x="899577" y="1426185"/>
            <a:ext cx="5196423" cy="276932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2"/>
          <a:stretch>
            <a:fillRect/>
          </a:stretch>
        </p:blipFill>
        <p:spPr>
          <a:xfrm>
            <a:off x="944415" y="1496176"/>
            <a:ext cx="5106745" cy="2507425"/>
          </a:xfrm>
          <a:prstGeom prst="rect">
            <a:avLst/>
          </a:prstGeom>
        </p:spPr>
      </p:pic>
      <p:sp>
        <p:nvSpPr>
          <p:cNvPr id="18" name="Rectangle 17"/>
          <p:cNvSpPr/>
          <p:nvPr/>
        </p:nvSpPr>
        <p:spPr>
          <a:xfrm>
            <a:off x="6853646" y="3473364"/>
            <a:ext cx="5079274" cy="28664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3"/>
          <a:stretch>
            <a:fillRect/>
          </a:stretch>
        </p:blipFill>
        <p:spPr>
          <a:xfrm>
            <a:off x="6919258" y="3513192"/>
            <a:ext cx="4989414" cy="2786819"/>
          </a:xfrm>
          <a:prstGeom prst="rect">
            <a:avLst/>
          </a:prstGeom>
        </p:spPr>
      </p:pic>
      <p:sp>
        <p:nvSpPr>
          <p:cNvPr id="20" name="TextBox 19"/>
          <p:cNvSpPr txBox="1"/>
          <p:nvPr/>
        </p:nvSpPr>
        <p:spPr>
          <a:xfrm>
            <a:off x="1752354" y="4876634"/>
            <a:ext cx="5166904" cy="1015663"/>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Fig.: </a:t>
            </a:r>
            <a:r>
              <a:rPr lang="en-US" sz="2000" i="1" dirty="0">
                <a:latin typeface="Times New Roman" panose="02020603050405020304" pitchFamily="18" charset="0"/>
                <a:cs typeface="Times New Roman" panose="02020603050405020304" pitchFamily="18" charset="0"/>
              </a:rPr>
              <a:t>Interfacing the LCD Module with I2C adapter with the ESP32 Development board </a:t>
            </a:r>
          </a:p>
          <a:p>
            <a:r>
              <a:rPr lang="en-US" sz="2000" i="1" dirty="0">
                <a:latin typeface="Times New Roman" panose="02020603050405020304" pitchFamily="18" charset="0"/>
                <a:cs typeface="Times New Roman" panose="02020603050405020304" pitchFamily="18" charset="0"/>
              </a:rPr>
              <a:t>(38 pin) </a:t>
            </a:r>
          </a:p>
        </p:txBody>
      </p:sp>
    </p:spTree>
    <p:extLst>
      <p:ext uri="{BB962C8B-B14F-4D97-AF65-F5344CB8AC3E}">
        <p14:creationId xmlns:p14="http://schemas.microsoft.com/office/powerpoint/2010/main" val="3180810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7</a:t>
            </a:fld>
            <a:endParaRPr lang="x-none"/>
          </a:p>
        </p:txBody>
      </p:sp>
      <p:sp>
        <p:nvSpPr>
          <p:cNvPr id="11" name="Date Placeholder 4">
            <a:extLst>
              <a:ext uri="{FF2B5EF4-FFF2-40B4-BE49-F238E27FC236}">
                <a16:creationId xmlns:a16="http://schemas.microsoft.com/office/drawing/2014/main" xmlns="" id="{7A4EB6EC-D213-9F48-8356-86C62AC118FF}"/>
              </a:ext>
            </a:extLst>
          </p:cNvPr>
          <p:cNvSpPr>
            <a:spLocks noGrp="1"/>
          </p:cNvSpPr>
          <p:nvPr>
            <p:ph type="dt" sz="half" idx="10"/>
          </p:nvPr>
        </p:nvSpPr>
        <p:spPr>
          <a:xfrm>
            <a:off x="432486" y="6501637"/>
            <a:ext cx="1971080" cy="375412"/>
          </a:xfrm>
        </p:spPr>
        <p:txBody>
          <a:bodyPr/>
          <a:lstStyle/>
          <a:p>
            <a:r>
              <a:rPr lang="en-US" sz="1400" dirty="0"/>
              <a:t>EEE 416 (2023) – Group 4</a:t>
            </a:r>
            <a:endParaRPr lang="x-none" sz="1400" dirty="0"/>
          </a:p>
        </p:txBody>
      </p:sp>
      <p:sp>
        <p:nvSpPr>
          <p:cNvPr id="12" name="Footer Placeholder 5">
            <a:extLst>
              <a:ext uri="{FF2B5EF4-FFF2-40B4-BE49-F238E27FC236}">
                <a16:creationId xmlns:a16="http://schemas.microsoft.com/office/drawing/2014/main" xmlns="" id="{1B9B0E6E-7910-2644-9BBD-C431B66BAC64}"/>
              </a:ext>
            </a:extLst>
          </p:cNvPr>
          <p:cNvSpPr>
            <a:spLocks noGrp="1"/>
          </p:cNvSpPr>
          <p:nvPr>
            <p:ph type="ftr" sz="quarter" idx="11"/>
          </p:nvPr>
        </p:nvSpPr>
        <p:spPr>
          <a:xfrm>
            <a:off x="2659371" y="6481592"/>
            <a:ext cx="6873258" cy="375412"/>
          </a:xfrm>
        </p:spPr>
        <p:txBody>
          <a:bodyPr/>
          <a:lstStyle/>
          <a:p>
            <a:r>
              <a:rPr lang="en-US" sz="1400" dirty="0"/>
              <a:t>Visualizing </a:t>
            </a:r>
            <a:r>
              <a:rPr lang="en-US" sz="1400" dirty="0" err="1"/>
              <a:t>Datapath</a:t>
            </a:r>
            <a:r>
              <a:rPr lang="en-US" sz="1400" dirty="0"/>
              <a:t> for Different Data-Processing Instructions of a Complete Single-Cycle Processor</a:t>
            </a:r>
            <a:endParaRPr lang="x-none" sz="1400" dirty="0"/>
          </a:p>
        </p:txBody>
      </p:sp>
      <p:sp>
        <p:nvSpPr>
          <p:cNvPr id="13" name="TextBox 12">
            <a:extLst>
              <a:ext uri="{FF2B5EF4-FFF2-40B4-BE49-F238E27FC236}">
                <a16:creationId xmlns:a16="http://schemas.microsoft.com/office/drawing/2014/main" xmlns="" id="{43D012D0-622C-46B2-A624-4C1339C0A8E5}"/>
              </a:ext>
            </a:extLst>
          </p:cNvPr>
          <p:cNvSpPr txBox="1"/>
          <p:nvPr/>
        </p:nvSpPr>
        <p:spPr>
          <a:xfrm>
            <a:off x="9928824" y="6470825"/>
            <a:ext cx="1709122" cy="307777"/>
          </a:xfrm>
          <a:prstGeom prst="rect">
            <a:avLst/>
          </a:prstGeom>
          <a:noFill/>
        </p:spPr>
        <p:txBody>
          <a:bodyPr wrap="none" lIns="91440" tIns="45720" rIns="91440" bIns="45720" rtlCol="0" anchor="t">
            <a:spAutoFit/>
          </a:bodyPr>
          <a:lstStyle/>
          <a:p>
            <a:r>
              <a:rPr lang="en-US" sz="1400" i="1" dirty="0">
                <a:solidFill>
                  <a:srgbClr val="FFFF00"/>
                </a:solidFill>
                <a:latin typeface="Arial Narrow"/>
              </a:rPr>
              <a:t>Presented by: 1906147</a:t>
            </a:r>
            <a:endParaRPr lang="en-US" dirty="0"/>
          </a:p>
        </p:txBody>
      </p:sp>
      <p:pic>
        <p:nvPicPr>
          <p:cNvPr id="5" name="Picture 4"/>
          <p:cNvPicPr>
            <a:picLocks noChangeAspect="1"/>
          </p:cNvPicPr>
          <p:nvPr/>
        </p:nvPicPr>
        <p:blipFill>
          <a:blip r:embed="rId2"/>
          <a:stretch>
            <a:fillRect/>
          </a:stretch>
        </p:blipFill>
        <p:spPr>
          <a:xfrm>
            <a:off x="1066800" y="1914853"/>
            <a:ext cx="6354416" cy="1725997"/>
          </a:xfrm>
          <a:prstGeom prst="rect">
            <a:avLst/>
          </a:prstGeom>
        </p:spPr>
      </p:pic>
      <p:sp>
        <p:nvSpPr>
          <p:cNvPr id="15" name="TextBox 14"/>
          <p:cNvSpPr txBox="1"/>
          <p:nvPr/>
        </p:nvSpPr>
        <p:spPr>
          <a:xfrm>
            <a:off x="1073606" y="1449751"/>
            <a:ext cx="1004238" cy="369332"/>
          </a:xfrm>
          <a:prstGeom prst="rect">
            <a:avLst/>
          </a:prstGeom>
          <a:noFill/>
          <a:ln>
            <a:solidFill>
              <a:schemeClr val="tx1"/>
            </a:solidFill>
          </a:ln>
        </p:spPr>
        <p:txBody>
          <a:bodyPr wrap="square" rtlCol="0">
            <a:spAutoFit/>
          </a:bodyPr>
          <a:lstStyle/>
          <a:p>
            <a:pPr algn="ctr"/>
            <a:r>
              <a:rPr lang="en-US" dirty="0">
                <a:latin typeface="Calibri" panose="020F0502020204030204" pitchFamily="34" charset="0"/>
                <a:ea typeface="Calibri" panose="020F0502020204030204" pitchFamily="34" charset="0"/>
                <a:cs typeface="Calibri" panose="020F0502020204030204" pitchFamily="34" charset="0"/>
              </a:rPr>
              <a:t>Step – 1 </a:t>
            </a:r>
          </a:p>
        </p:txBody>
      </p:sp>
      <p:pic>
        <p:nvPicPr>
          <p:cNvPr id="8" name="Picture 7"/>
          <p:cNvPicPr>
            <a:picLocks noChangeAspect="1"/>
          </p:cNvPicPr>
          <p:nvPr/>
        </p:nvPicPr>
        <p:blipFill>
          <a:blip r:embed="rId3"/>
          <a:stretch>
            <a:fillRect/>
          </a:stretch>
        </p:blipFill>
        <p:spPr>
          <a:xfrm>
            <a:off x="1073606" y="4366983"/>
            <a:ext cx="6347610" cy="1772267"/>
          </a:xfrm>
          <a:prstGeom prst="rect">
            <a:avLst/>
          </a:prstGeom>
        </p:spPr>
      </p:pic>
      <p:sp>
        <p:nvSpPr>
          <p:cNvPr id="16" name="TextBox 15"/>
          <p:cNvSpPr txBox="1"/>
          <p:nvPr/>
        </p:nvSpPr>
        <p:spPr>
          <a:xfrm>
            <a:off x="1073606" y="3990223"/>
            <a:ext cx="1004238" cy="369332"/>
          </a:xfrm>
          <a:prstGeom prst="rect">
            <a:avLst/>
          </a:prstGeom>
          <a:noFill/>
          <a:ln>
            <a:solidFill>
              <a:schemeClr val="tx1"/>
            </a:solidFill>
          </a:ln>
        </p:spPr>
        <p:txBody>
          <a:bodyPr wrap="square" rtlCol="0">
            <a:spAutoFit/>
          </a:bodyPr>
          <a:lstStyle/>
          <a:p>
            <a:pPr algn="ctr"/>
            <a:r>
              <a:rPr lang="en-US" dirty="0">
                <a:latin typeface="Calibri" panose="020F0502020204030204" pitchFamily="34" charset="0"/>
                <a:ea typeface="Calibri" panose="020F0502020204030204" pitchFamily="34" charset="0"/>
                <a:cs typeface="Calibri" panose="020F0502020204030204" pitchFamily="34" charset="0"/>
              </a:rPr>
              <a:t>Step – 2 </a:t>
            </a:r>
          </a:p>
        </p:txBody>
      </p:sp>
      <p:sp>
        <p:nvSpPr>
          <p:cNvPr id="3" name="TextBox 2">
            <a:extLst>
              <a:ext uri="{FF2B5EF4-FFF2-40B4-BE49-F238E27FC236}">
                <a16:creationId xmlns:a16="http://schemas.microsoft.com/office/drawing/2014/main" xmlns="" id="{FCDDA8CC-254E-C7D5-5E7E-612996A80360}"/>
              </a:ext>
            </a:extLst>
          </p:cNvPr>
          <p:cNvSpPr txBox="1"/>
          <p:nvPr/>
        </p:nvSpPr>
        <p:spPr>
          <a:xfrm>
            <a:off x="7686524" y="2110245"/>
            <a:ext cx="3734404" cy="923330"/>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imes New Roman"/>
                <a:cs typeface="Times New Roman"/>
              </a:rPr>
              <a:t>Firstly, the program counter sends a signal to instruction memory indicating which line to execute</a:t>
            </a:r>
            <a:r>
              <a:rPr lang="en-US" dirty="0"/>
              <a:t> </a:t>
            </a:r>
            <a:endParaRPr lang="en-US"/>
          </a:p>
        </p:txBody>
      </p:sp>
      <p:sp>
        <p:nvSpPr>
          <p:cNvPr id="9" name="TextBox 8">
            <a:extLst>
              <a:ext uri="{FF2B5EF4-FFF2-40B4-BE49-F238E27FC236}">
                <a16:creationId xmlns:a16="http://schemas.microsoft.com/office/drawing/2014/main" xmlns="" id="{F2F34EAC-2311-D230-3A66-0E1AB53B6FA4}"/>
              </a:ext>
            </a:extLst>
          </p:cNvPr>
          <p:cNvSpPr txBox="1"/>
          <p:nvPr/>
        </p:nvSpPr>
        <p:spPr>
          <a:xfrm>
            <a:off x="7686523" y="4751148"/>
            <a:ext cx="3734404" cy="646331"/>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imes New Roman"/>
                <a:ea typeface="+mn-lt"/>
                <a:cs typeface="+mn-lt"/>
              </a:rPr>
              <a:t>Instruction memory sends the data to bus </a:t>
            </a:r>
            <a:endParaRPr lang="en-US">
              <a:ea typeface="+mn-lt"/>
              <a:cs typeface="+mn-lt"/>
            </a:endParaRPr>
          </a:p>
        </p:txBody>
      </p:sp>
      <p:sp>
        <p:nvSpPr>
          <p:cNvPr id="23" name="Title 1">
            <a:extLst>
              <a:ext uri="{FF2B5EF4-FFF2-40B4-BE49-F238E27FC236}">
                <a16:creationId xmlns:a16="http://schemas.microsoft.com/office/drawing/2014/main" xmlns="" id="{0F069013-F4E0-7D43-85E1-D8A501834AB0}"/>
              </a:ext>
            </a:extLst>
          </p:cNvPr>
          <p:cNvSpPr>
            <a:spLocks noGrp="1"/>
          </p:cNvSpPr>
          <p:nvPr>
            <p:ph type="title"/>
          </p:nvPr>
        </p:nvSpPr>
        <p:spPr>
          <a:xfrm>
            <a:off x="1066800" y="459714"/>
            <a:ext cx="10058400" cy="729006"/>
          </a:xfrm>
        </p:spPr>
        <p:txBody>
          <a:bodyPr>
            <a:normAutofit/>
          </a:bodyPr>
          <a:lstStyle/>
          <a:p>
            <a:r>
              <a:rPr lang="en-US" dirty="0"/>
              <a:t>4 Implementation: Demonstration</a:t>
            </a:r>
            <a:endParaRPr lang="x-none" dirty="0"/>
          </a:p>
        </p:txBody>
      </p:sp>
      <p:cxnSp>
        <p:nvCxnSpPr>
          <p:cNvPr id="25" name="Straight Connector 24">
            <a:extLst>
              <a:ext uri="{FF2B5EF4-FFF2-40B4-BE49-F238E27FC236}">
                <a16:creationId xmlns:a16="http://schemas.microsoft.com/office/drawing/2014/main" xmlns="" id="{106C6CCA-2291-F06B-4748-675C37CF7982}"/>
              </a:ext>
            </a:extLst>
          </p:cNvPr>
          <p:cNvCxnSpPr/>
          <p:nvPr/>
        </p:nvCxnSpPr>
        <p:spPr>
          <a:xfrm>
            <a:off x="1066800" y="1187283"/>
            <a:ext cx="10058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84626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8</a:t>
            </a:fld>
            <a:endParaRPr lang="x-none"/>
          </a:p>
        </p:txBody>
      </p:sp>
      <p:sp>
        <p:nvSpPr>
          <p:cNvPr id="11" name="Date Placeholder 4">
            <a:extLst>
              <a:ext uri="{FF2B5EF4-FFF2-40B4-BE49-F238E27FC236}">
                <a16:creationId xmlns:a16="http://schemas.microsoft.com/office/drawing/2014/main" xmlns="" id="{7A4EB6EC-D213-9F48-8356-86C62AC118FF}"/>
              </a:ext>
            </a:extLst>
          </p:cNvPr>
          <p:cNvSpPr>
            <a:spLocks noGrp="1"/>
          </p:cNvSpPr>
          <p:nvPr>
            <p:ph type="dt" sz="half" idx="10"/>
          </p:nvPr>
        </p:nvSpPr>
        <p:spPr>
          <a:xfrm>
            <a:off x="432486" y="6501637"/>
            <a:ext cx="1971080" cy="375412"/>
          </a:xfrm>
        </p:spPr>
        <p:txBody>
          <a:bodyPr/>
          <a:lstStyle/>
          <a:p>
            <a:r>
              <a:rPr lang="en-US" sz="1400" dirty="0"/>
              <a:t>EEE 416 (2023) – Group 4</a:t>
            </a:r>
            <a:endParaRPr lang="x-none" sz="1400" dirty="0"/>
          </a:p>
        </p:txBody>
      </p:sp>
      <p:sp>
        <p:nvSpPr>
          <p:cNvPr id="12" name="Footer Placeholder 5">
            <a:extLst>
              <a:ext uri="{FF2B5EF4-FFF2-40B4-BE49-F238E27FC236}">
                <a16:creationId xmlns:a16="http://schemas.microsoft.com/office/drawing/2014/main" xmlns="" id="{1B9B0E6E-7910-2644-9BBD-C431B66BAC64}"/>
              </a:ext>
            </a:extLst>
          </p:cNvPr>
          <p:cNvSpPr>
            <a:spLocks noGrp="1"/>
          </p:cNvSpPr>
          <p:nvPr>
            <p:ph type="ftr" sz="quarter" idx="11"/>
          </p:nvPr>
        </p:nvSpPr>
        <p:spPr>
          <a:xfrm>
            <a:off x="2659371" y="6481592"/>
            <a:ext cx="6873258" cy="375412"/>
          </a:xfrm>
        </p:spPr>
        <p:txBody>
          <a:bodyPr/>
          <a:lstStyle/>
          <a:p>
            <a:r>
              <a:rPr lang="en-US" sz="1400" dirty="0"/>
              <a:t>Visualizing </a:t>
            </a:r>
            <a:r>
              <a:rPr lang="en-US" sz="1400" dirty="0" err="1"/>
              <a:t>Datapath</a:t>
            </a:r>
            <a:r>
              <a:rPr lang="en-US" sz="1400" dirty="0"/>
              <a:t> for Different Data-Processing Instructions of a Complete Single-Cycle Processor</a:t>
            </a:r>
            <a:endParaRPr lang="x-none" sz="1400" dirty="0"/>
          </a:p>
        </p:txBody>
      </p:sp>
      <p:sp>
        <p:nvSpPr>
          <p:cNvPr id="13" name="TextBox 12">
            <a:extLst>
              <a:ext uri="{FF2B5EF4-FFF2-40B4-BE49-F238E27FC236}">
                <a16:creationId xmlns:a16="http://schemas.microsoft.com/office/drawing/2014/main" xmlns="" id="{43D012D0-622C-46B2-A624-4C1339C0A8E5}"/>
              </a:ext>
            </a:extLst>
          </p:cNvPr>
          <p:cNvSpPr txBox="1"/>
          <p:nvPr/>
        </p:nvSpPr>
        <p:spPr>
          <a:xfrm>
            <a:off x="9928824" y="6470825"/>
            <a:ext cx="1709122" cy="307777"/>
          </a:xfrm>
          <a:prstGeom prst="rect">
            <a:avLst/>
          </a:prstGeom>
          <a:noFill/>
        </p:spPr>
        <p:txBody>
          <a:bodyPr wrap="none" lIns="91440" tIns="45720" rIns="91440" bIns="45720" rtlCol="0" anchor="t">
            <a:spAutoFit/>
          </a:bodyPr>
          <a:lstStyle/>
          <a:p>
            <a:r>
              <a:rPr lang="en-US" sz="1400" i="1" dirty="0">
                <a:solidFill>
                  <a:srgbClr val="FFFF00"/>
                </a:solidFill>
                <a:latin typeface="Arial Narrow"/>
              </a:rPr>
              <a:t>Presented by: 1906147</a:t>
            </a:r>
            <a:endParaRPr lang="en-GB" sz="1400" i="1" dirty="0">
              <a:solidFill>
                <a:srgbClr val="FFFF00"/>
              </a:solidFill>
              <a:latin typeface="Arial Narrow" panose="020B0606020202030204" pitchFamily="34" charset="0"/>
            </a:endParaRPr>
          </a:p>
        </p:txBody>
      </p:sp>
      <p:sp>
        <p:nvSpPr>
          <p:cNvPr id="15" name="TextBox 14"/>
          <p:cNvSpPr txBox="1"/>
          <p:nvPr/>
        </p:nvSpPr>
        <p:spPr>
          <a:xfrm>
            <a:off x="1061511" y="1448592"/>
            <a:ext cx="1004238" cy="369332"/>
          </a:xfrm>
          <a:prstGeom prst="rect">
            <a:avLst/>
          </a:prstGeom>
          <a:noFill/>
          <a:ln>
            <a:solidFill>
              <a:schemeClr val="tx1"/>
            </a:solidFill>
          </a:ln>
        </p:spPr>
        <p:txBody>
          <a:bodyPr wrap="square" rtlCol="0">
            <a:spAutoFit/>
          </a:bodyPr>
          <a:lstStyle/>
          <a:p>
            <a:pPr algn="ctr"/>
            <a:r>
              <a:rPr lang="en-US" dirty="0">
                <a:latin typeface="Calibri" panose="020F0502020204030204" pitchFamily="34" charset="0"/>
                <a:ea typeface="Calibri" panose="020F0502020204030204" pitchFamily="34" charset="0"/>
                <a:cs typeface="Calibri" panose="020F0502020204030204" pitchFamily="34" charset="0"/>
              </a:rPr>
              <a:t>Step – 3 </a:t>
            </a:r>
          </a:p>
        </p:txBody>
      </p:sp>
      <p:sp>
        <p:nvSpPr>
          <p:cNvPr id="16" name="TextBox 15"/>
          <p:cNvSpPr txBox="1"/>
          <p:nvPr/>
        </p:nvSpPr>
        <p:spPr>
          <a:xfrm>
            <a:off x="1061511" y="3994034"/>
            <a:ext cx="1004238" cy="369332"/>
          </a:xfrm>
          <a:prstGeom prst="rect">
            <a:avLst/>
          </a:prstGeom>
          <a:noFill/>
          <a:ln>
            <a:solidFill>
              <a:schemeClr val="tx1"/>
            </a:solidFill>
          </a:ln>
        </p:spPr>
        <p:txBody>
          <a:bodyPr wrap="square" rtlCol="0">
            <a:spAutoFit/>
          </a:bodyPr>
          <a:lstStyle/>
          <a:p>
            <a:pPr algn="ctr"/>
            <a:r>
              <a:rPr lang="en-US" dirty="0">
                <a:latin typeface="Calibri" panose="020F0502020204030204" pitchFamily="34" charset="0"/>
                <a:ea typeface="Calibri" panose="020F0502020204030204" pitchFamily="34" charset="0"/>
                <a:cs typeface="Calibri" panose="020F0502020204030204" pitchFamily="34" charset="0"/>
              </a:rPr>
              <a:t>Step – 4 </a:t>
            </a:r>
          </a:p>
        </p:txBody>
      </p:sp>
      <p:pic>
        <p:nvPicPr>
          <p:cNvPr id="3" name="Picture 2"/>
          <p:cNvPicPr>
            <a:picLocks noChangeAspect="1"/>
          </p:cNvPicPr>
          <p:nvPr/>
        </p:nvPicPr>
        <p:blipFill>
          <a:blip r:embed="rId2"/>
          <a:stretch>
            <a:fillRect/>
          </a:stretch>
        </p:blipFill>
        <p:spPr>
          <a:xfrm>
            <a:off x="5106610" y="1731010"/>
            <a:ext cx="6347610" cy="1775874"/>
          </a:xfrm>
          <a:prstGeom prst="rect">
            <a:avLst/>
          </a:prstGeom>
        </p:spPr>
      </p:pic>
      <p:pic>
        <p:nvPicPr>
          <p:cNvPr id="4" name="Picture 3"/>
          <p:cNvPicPr>
            <a:picLocks noChangeAspect="1"/>
          </p:cNvPicPr>
          <p:nvPr/>
        </p:nvPicPr>
        <p:blipFill>
          <a:blip r:embed="rId3"/>
          <a:stretch>
            <a:fillRect/>
          </a:stretch>
        </p:blipFill>
        <p:spPr>
          <a:xfrm>
            <a:off x="5106609" y="4308273"/>
            <a:ext cx="6347611" cy="1733709"/>
          </a:xfrm>
          <a:prstGeom prst="rect">
            <a:avLst/>
          </a:prstGeom>
        </p:spPr>
      </p:pic>
      <p:sp>
        <p:nvSpPr>
          <p:cNvPr id="7" name="TextBox 6">
            <a:extLst>
              <a:ext uri="{FF2B5EF4-FFF2-40B4-BE49-F238E27FC236}">
                <a16:creationId xmlns:a16="http://schemas.microsoft.com/office/drawing/2014/main" xmlns="" id="{88DEF964-3C43-FF94-693A-65A0141FD10C}"/>
              </a:ext>
            </a:extLst>
          </p:cNvPr>
          <p:cNvSpPr txBox="1"/>
          <p:nvPr/>
        </p:nvSpPr>
        <p:spPr>
          <a:xfrm>
            <a:off x="1070428" y="2031045"/>
            <a:ext cx="3734404" cy="923330"/>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imes New Roman"/>
                <a:ea typeface="+mn-lt"/>
                <a:cs typeface="+mn-lt"/>
              </a:rPr>
              <a:t>Bus decodes the line to be executed and sends the corresponding Op code, </a:t>
            </a:r>
            <a:r>
              <a:rPr lang="en-US" err="1">
                <a:latin typeface="Times New Roman"/>
                <a:ea typeface="+mn-lt"/>
                <a:cs typeface="+mn-lt"/>
              </a:rPr>
              <a:t>Funct</a:t>
            </a:r>
            <a:r>
              <a:rPr lang="en-US" dirty="0">
                <a:latin typeface="Times New Roman"/>
                <a:ea typeface="+mn-lt"/>
                <a:cs typeface="+mn-lt"/>
              </a:rPr>
              <a:t> and Rd to the control unit </a:t>
            </a:r>
            <a:endParaRPr lang="en-US">
              <a:ea typeface="+mn-lt"/>
              <a:cs typeface="+mn-lt"/>
            </a:endParaRPr>
          </a:p>
        </p:txBody>
      </p:sp>
      <p:sp>
        <p:nvSpPr>
          <p:cNvPr id="8" name="TextBox 7">
            <a:extLst>
              <a:ext uri="{FF2B5EF4-FFF2-40B4-BE49-F238E27FC236}">
                <a16:creationId xmlns:a16="http://schemas.microsoft.com/office/drawing/2014/main" xmlns="" id="{9AAA8707-03AF-B59F-98B6-60D897C59C82}"/>
              </a:ext>
            </a:extLst>
          </p:cNvPr>
          <p:cNvSpPr txBox="1"/>
          <p:nvPr/>
        </p:nvSpPr>
        <p:spPr>
          <a:xfrm>
            <a:off x="1062103" y="4569390"/>
            <a:ext cx="3736930" cy="1477328"/>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imes New Roman"/>
                <a:ea typeface="+mn-lt"/>
                <a:cs typeface="+mn-lt"/>
              </a:rPr>
              <a:t>Bus sends the address of source and destination registers to the corresponding multiplexers. Control unit sends selection bits (</a:t>
            </a:r>
            <a:r>
              <a:rPr lang="en-US" err="1">
                <a:latin typeface="Times New Roman"/>
                <a:ea typeface="+mn-lt"/>
                <a:cs typeface="+mn-lt"/>
              </a:rPr>
              <a:t>RegSrc</a:t>
            </a:r>
            <a:r>
              <a:rPr lang="en-US" dirty="0">
                <a:latin typeface="Times New Roman"/>
                <a:ea typeface="+mn-lt"/>
                <a:cs typeface="+mn-lt"/>
              </a:rPr>
              <a:t>) to multiplexers </a:t>
            </a:r>
            <a:endParaRPr lang="en-US">
              <a:ea typeface="+mn-lt"/>
              <a:cs typeface="+mn-lt"/>
            </a:endParaRPr>
          </a:p>
        </p:txBody>
      </p:sp>
      <p:sp>
        <p:nvSpPr>
          <p:cNvPr id="18" name="Title 1">
            <a:extLst>
              <a:ext uri="{FF2B5EF4-FFF2-40B4-BE49-F238E27FC236}">
                <a16:creationId xmlns:a16="http://schemas.microsoft.com/office/drawing/2014/main" xmlns="" id="{F5A9ABD0-EA9D-041B-869E-E446B741A80A}"/>
              </a:ext>
            </a:extLst>
          </p:cNvPr>
          <p:cNvSpPr>
            <a:spLocks noGrp="1"/>
          </p:cNvSpPr>
          <p:nvPr>
            <p:ph type="title"/>
          </p:nvPr>
        </p:nvSpPr>
        <p:spPr>
          <a:xfrm>
            <a:off x="1066800" y="459714"/>
            <a:ext cx="10058400" cy="729006"/>
          </a:xfrm>
        </p:spPr>
        <p:txBody>
          <a:bodyPr>
            <a:normAutofit/>
          </a:bodyPr>
          <a:lstStyle/>
          <a:p>
            <a:r>
              <a:rPr lang="en-US" dirty="0"/>
              <a:t>4 Implementation: Demonstration</a:t>
            </a:r>
            <a:endParaRPr lang="x-none" dirty="0"/>
          </a:p>
        </p:txBody>
      </p:sp>
      <p:cxnSp>
        <p:nvCxnSpPr>
          <p:cNvPr id="20" name="Straight Connector 19">
            <a:extLst>
              <a:ext uri="{FF2B5EF4-FFF2-40B4-BE49-F238E27FC236}">
                <a16:creationId xmlns:a16="http://schemas.microsoft.com/office/drawing/2014/main" xmlns="" id="{DDBF2BC0-3A9C-C7FB-A1B2-36E50CCB3C56}"/>
              </a:ext>
            </a:extLst>
          </p:cNvPr>
          <p:cNvCxnSpPr/>
          <p:nvPr/>
        </p:nvCxnSpPr>
        <p:spPr>
          <a:xfrm>
            <a:off x="1066800" y="1187283"/>
            <a:ext cx="10058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39263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9</a:t>
            </a:fld>
            <a:endParaRPr lang="x-none"/>
          </a:p>
        </p:txBody>
      </p:sp>
      <p:sp>
        <p:nvSpPr>
          <p:cNvPr id="11" name="Date Placeholder 4">
            <a:extLst>
              <a:ext uri="{FF2B5EF4-FFF2-40B4-BE49-F238E27FC236}">
                <a16:creationId xmlns:a16="http://schemas.microsoft.com/office/drawing/2014/main" xmlns="" id="{7A4EB6EC-D213-9F48-8356-86C62AC118FF}"/>
              </a:ext>
            </a:extLst>
          </p:cNvPr>
          <p:cNvSpPr>
            <a:spLocks noGrp="1"/>
          </p:cNvSpPr>
          <p:nvPr>
            <p:ph type="dt" sz="half" idx="10"/>
          </p:nvPr>
        </p:nvSpPr>
        <p:spPr>
          <a:xfrm>
            <a:off x="432486" y="6501637"/>
            <a:ext cx="1971080" cy="375412"/>
          </a:xfrm>
        </p:spPr>
        <p:txBody>
          <a:bodyPr/>
          <a:lstStyle/>
          <a:p>
            <a:r>
              <a:rPr lang="en-US" sz="1400" dirty="0"/>
              <a:t>EEE 416 (2023) – Group 4</a:t>
            </a:r>
            <a:endParaRPr lang="x-none" sz="1400" dirty="0"/>
          </a:p>
        </p:txBody>
      </p:sp>
      <p:sp>
        <p:nvSpPr>
          <p:cNvPr id="12" name="Footer Placeholder 5">
            <a:extLst>
              <a:ext uri="{FF2B5EF4-FFF2-40B4-BE49-F238E27FC236}">
                <a16:creationId xmlns:a16="http://schemas.microsoft.com/office/drawing/2014/main" xmlns="" id="{1B9B0E6E-7910-2644-9BBD-C431B66BAC64}"/>
              </a:ext>
            </a:extLst>
          </p:cNvPr>
          <p:cNvSpPr>
            <a:spLocks noGrp="1"/>
          </p:cNvSpPr>
          <p:nvPr>
            <p:ph type="ftr" sz="quarter" idx="11"/>
          </p:nvPr>
        </p:nvSpPr>
        <p:spPr>
          <a:xfrm>
            <a:off x="2659371" y="6481592"/>
            <a:ext cx="6873258" cy="375412"/>
          </a:xfrm>
        </p:spPr>
        <p:txBody>
          <a:bodyPr/>
          <a:lstStyle/>
          <a:p>
            <a:r>
              <a:rPr lang="en-US" sz="1400" dirty="0"/>
              <a:t>Visualizing </a:t>
            </a:r>
            <a:r>
              <a:rPr lang="en-US" sz="1400" dirty="0" err="1"/>
              <a:t>Datapath</a:t>
            </a:r>
            <a:r>
              <a:rPr lang="en-US" sz="1400" dirty="0"/>
              <a:t> for Different Data-Processing Instructions of a Complete Single-Cycle Processor</a:t>
            </a:r>
            <a:endParaRPr lang="x-none" sz="1400" dirty="0"/>
          </a:p>
        </p:txBody>
      </p:sp>
      <p:sp>
        <p:nvSpPr>
          <p:cNvPr id="13" name="TextBox 12">
            <a:extLst>
              <a:ext uri="{FF2B5EF4-FFF2-40B4-BE49-F238E27FC236}">
                <a16:creationId xmlns:a16="http://schemas.microsoft.com/office/drawing/2014/main" xmlns="" id="{43D012D0-622C-46B2-A624-4C1339C0A8E5}"/>
              </a:ext>
            </a:extLst>
          </p:cNvPr>
          <p:cNvSpPr txBox="1"/>
          <p:nvPr/>
        </p:nvSpPr>
        <p:spPr>
          <a:xfrm>
            <a:off x="9928824" y="6470825"/>
            <a:ext cx="1709122" cy="307777"/>
          </a:xfrm>
          <a:prstGeom prst="rect">
            <a:avLst/>
          </a:prstGeom>
          <a:noFill/>
        </p:spPr>
        <p:txBody>
          <a:bodyPr wrap="none" lIns="91440" tIns="45720" rIns="91440" bIns="45720" rtlCol="0" anchor="t">
            <a:spAutoFit/>
          </a:bodyPr>
          <a:lstStyle/>
          <a:p>
            <a:r>
              <a:rPr lang="en-US" sz="1400" i="1" dirty="0">
                <a:solidFill>
                  <a:srgbClr val="FFFF00"/>
                </a:solidFill>
                <a:latin typeface="Arial Narrow"/>
              </a:rPr>
              <a:t>Presented by: 1906147</a:t>
            </a:r>
            <a:endParaRPr lang="en-GB" sz="1400" i="1" dirty="0">
              <a:solidFill>
                <a:srgbClr val="FFFF00"/>
              </a:solidFill>
              <a:latin typeface="Arial Narrow" panose="020B0606020202030204" pitchFamily="34" charset="0"/>
            </a:endParaRPr>
          </a:p>
        </p:txBody>
      </p:sp>
      <p:sp>
        <p:nvSpPr>
          <p:cNvPr id="15" name="TextBox 14"/>
          <p:cNvSpPr txBox="1"/>
          <p:nvPr/>
        </p:nvSpPr>
        <p:spPr>
          <a:xfrm>
            <a:off x="1073606" y="1449751"/>
            <a:ext cx="1004238" cy="369332"/>
          </a:xfrm>
          <a:prstGeom prst="rect">
            <a:avLst/>
          </a:prstGeom>
          <a:noFill/>
          <a:ln>
            <a:solidFill>
              <a:schemeClr val="tx1"/>
            </a:solidFill>
          </a:ln>
        </p:spPr>
        <p:txBody>
          <a:bodyPr wrap="square" rtlCol="0">
            <a:spAutoFit/>
          </a:bodyPr>
          <a:lstStyle/>
          <a:p>
            <a:pPr algn="ctr"/>
            <a:r>
              <a:rPr lang="en-US" dirty="0">
                <a:latin typeface="Calibri" panose="020F0502020204030204" pitchFamily="34" charset="0"/>
                <a:ea typeface="Calibri" panose="020F0502020204030204" pitchFamily="34" charset="0"/>
                <a:cs typeface="Calibri" panose="020F0502020204030204" pitchFamily="34" charset="0"/>
              </a:rPr>
              <a:t>Step – 5 </a:t>
            </a:r>
          </a:p>
        </p:txBody>
      </p:sp>
      <p:sp>
        <p:nvSpPr>
          <p:cNvPr id="16" name="TextBox 15"/>
          <p:cNvSpPr txBox="1"/>
          <p:nvPr/>
        </p:nvSpPr>
        <p:spPr>
          <a:xfrm>
            <a:off x="1073606" y="3990223"/>
            <a:ext cx="1004238" cy="369332"/>
          </a:xfrm>
          <a:prstGeom prst="rect">
            <a:avLst/>
          </a:prstGeom>
          <a:noFill/>
          <a:ln>
            <a:solidFill>
              <a:schemeClr val="tx1"/>
            </a:solidFill>
          </a:ln>
        </p:spPr>
        <p:txBody>
          <a:bodyPr wrap="square" rtlCol="0">
            <a:spAutoFit/>
          </a:bodyPr>
          <a:lstStyle/>
          <a:p>
            <a:pPr algn="ctr"/>
            <a:r>
              <a:rPr lang="en-US" dirty="0">
                <a:latin typeface="Calibri" panose="020F0502020204030204" pitchFamily="34" charset="0"/>
                <a:ea typeface="Calibri" panose="020F0502020204030204" pitchFamily="34" charset="0"/>
                <a:cs typeface="Calibri" panose="020F0502020204030204" pitchFamily="34" charset="0"/>
              </a:rPr>
              <a:t>Step – 6 </a:t>
            </a:r>
          </a:p>
        </p:txBody>
      </p:sp>
      <p:pic>
        <p:nvPicPr>
          <p:cNvPr id="5" name="Picture 4"/>
          <p:cNvPicPr>
            <a:picLocks noChangeAspect="1"/>
          </p:cNvPicPr>
          <p:nvPr/>
        </p:nvPicPr>
        <p:blipFill>
          <a:blip r:embed="rId2"/>
          <a:stretch>
            <a:fillRect/>
          </a:stretch>
        </p:blipFill>
        <p:spPr>
          <a:xfrm>
            <a:off x="1066798" y="1858826"/>
            <a:ext cx="6347611" cy="1898858"/>
          </a:xfrm>
          <a:prstGeom prst="rect">
            <a:avLst/>
          </a:prstGeom>
        </p:spPr>
      </p:pic>
      <p:pic>
        <p:nvPicPr>
          <p:cNvPr id="7" name="Picture 6"/>
          <p:cNvPicPr>
            <a:picLocks noChangeAspect="1"/>
          </p:cNvPicPr>
          <p:nvPr/>
        </p:nvPicPr>
        <p:blipFill>
          <a:blip r:embed="rId3"/>
          <a:stretch>
            <a:fillRect/>
          </a:stretch>
        </p:blipFill>
        <p:spPr>
          <a:xfrm>
            <a:off x="1073606" y="4427791"/>
            <a:ext cx="6340804" cy="1766120"/>
          </a:xfrm>
          <a:prstGeom prst="rect">
            <a:avLst/>
          </a:prstGeom>
        </p:spPr>
      </p:pic>
      <p:sp>
        <p:nvSpPr>
          <p:cNvPr id="4" name="TextBox 3">
            <a:extLst>
              <a:ext uri="{FF2B5EF4-FFF2-40B4-BE49-F238E27FC236}">
                <a16:creationId xmlns:a16="http://schemas.microsoft.com/office/drawing/2014/main" xmlns="" id="{E2B1479C-45D2-108C-0A84-0552D7234A97}"/>
              </a:ext>
            </a:extLst>
          </p:cNvPr>
          <p:cNvSpPr txBox="1"/>
          <p:nvPr/>
        </p:nvSpPr>
        <p:spPr>
          <a:xfrm>
            <a:off x="7675920" y="2020608"/>
            <a:ext cx="3734404" cy="1200329"/>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imes New Roman"/>
                <a:ea typeface="+mn-lt"/>
                <a:cs typeface="+mn-lt"/>
              </a:rPr>
              <a:t>Multiplexers send the address of source registers to register file and register file extracts the value from the registers </a:t>
            </a:r>
            <a:endParaRPr lang="en-US">
              <a:ea typeface="+mn-lt"/>
              <a:cs typeface="+mn-lt"/>
            </a:endParaRPr>
          </a:p>
        </p:txBody>
      </p:sp>
      <p:sp>
        <p:nvSpPr>
          <p:cNvPr id="8" name="TextBox 7">
            <a:extLst>
              <a:ext uri="{FF2B5EF4-FFF2-40B4-BE49-F238E27FC236}">
                <a16:creationId xmlns:a16="http://schemas.microsoft.com/office/drawing/2014/main" xmlns="" id="{D26061AD-9A3B-155E-B7C0-9B6224E7D834}"/>
              </a:ext>
            </a:extLst>
          </p:cNvPr>
          <p:cNvSpPr txBox="1"/>
          <p:nvPr/>
        </p:nvSpPr>
        <p:spPr>
          <a:xfrm>
            <a:off x="7670411" y="4205663"/>
            <a:ext cx="3743393" cy="2031325"/>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imes New Roman"/>
                <a:ea typeface="+mn-lt"/>
                <a:cs typeface="+mn-lt"/>
              </a:rPr>
              <a:t>Register file sends the values extracted from the registers to multiplexer before ALU (RD2) and ALU (RD1). To activate the input line from register file, control unit sends signal (</a:t>
            </a:r>
            <a:r>
              <a:rPr lang="en-US" dirty="0" err="1">
                <a:latin typeface="Times New Roman"/>
                <a:ea typeface="+mn-lt"/>
                <a:cs typeface="+mn-lt"/>
              </a:rPr>
              <a:t>ALUSrc</a:t>
            </a:r>
            <a:r>
              <a:rPr lang="en-US" dirty="0">
                <a:latin typeface="Times New Roman"/>
                <a:ea typeface="+mn-lt"/>
                <a:cs typeface="+mn-lt"/>
              </a:rPr>
              <a:t>) to the multiplexer before ALU</a:t>
            </a:r>
            <a:r>
              <a:rPr lang="en-US" dirty="0">
                <a:ea typeface="+mn-lt"/>
                <a:cs typeface="+mn-lt"/>
              </a:rPr>
              <a:t> </a:t>
            </a:r>
          </a:p>
        </p:txBody>
      </p:sp>
      <p:sp>
        <p:nvSpPr>
          <p:cNvPr id="18" name="Title 1">
            <a:extLst>
              <a:ext uri="{FF2B5EF4-FFF2-40B4-BE49-F238E27FC236}">
                <a16:creationId xmlns:a16="http://schemas.microsoft.com/office/drawing/2014/main" xmlns="" id="{C29EAD34-BC4C-188A-77AB-BAE078DDF592}"/>
              </a:ext>
            </a:extLst>
          </p:cNvPr>
          <p:cNvSpPr>
            <a:spLocks noGrp="1"/>
          </p:cNvSpPr>
          <p:nvPr>
            <p:ph type="title"/>
          </p:nvPr>
        </p:nvSpPr>
        <p:spPr>
          <a:xfrm>
            <a:off x="1066800" y="459714"/>
            <a:ext cx="10058400" cy="729006"/>
          </a:xfrm>
        </p:spPr>
        <p:txBody>
          <a:bodyPr>
            <a:normAutofit/>
          </a:bodyPr>
          <a:lstStyle/>
          <a:p>
            <a:r>
              <a:rPr lang="en-US" dirty="0"/>
              <a:t>4 Implementation: Demonstration</a:t>
            </a:r>
            <a:endParaRPr lang="x-none" dirty="0"/>
          </a:p>
        </p:txBody>
      </p:sp>
      <p:cxnSp>
        <p:nvCxnSpPr>
          <p:cNvPr id="20" name="Straight Connector 19">
            <a:extLst>
              <a:ext uri="{FF2B5EF4-FFF2-40B4-BE49-F238E27FC236}">
                <a16:creationId xmlns:a16="http://schemas.microsoft.com/office/drawing/2014/main" xmlns="" id="{E1F2504D-FC77-0E16-745D-84657E64C2CB}"/>
              </a:ext>
            </a:extLst>
          </p:cNvPr>
          <p:cNvCxnSpPr/>
          <p:nvPr/>
        </p:nvCxnSpPr>
        <p:spPr>
          <a:xfrm>
            <a:off x="1066800" y="1187283"/>
            <a:ext cx="10058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95976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{05D23346-88B9-1E48-85E6-2D29E7791F05}tf10001067</Template>
  <TotalTime>351</TotalTime>
  <Words>1726</Words>
  <Application>Microsoft Office PowerPoint</Application>
  <PresentationFormat>Widescreen</PresentationFormat>
  <Paragraphs>225</Paragraphs>
  <Slides>26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Arial Black</vt:lpstr>
      <vt:lpstr>Arial Narrow</vt:lpstr>
      <vt:lpstr>Calibri</vt:lpstr>
      <vt:lpstr>Century Gothic</vt:lpstr>
      <vt:lpstr>Garamond</vt:lpstr>
      <vt:lpstr>Times New Roman</vt:lpstr>
      <vt:lpstr>Savon</vt:lpstr>
      <vt:lpstr>Visualizing Datapath for Different Data-Processing Instructions of a Complete Single-Cycle Processor</vt:lpstr>
      <vt:lpstr>Outline</vt:lpstr>
      <vt:lpstr>1. Summary / Abstract</vt:lpstr>
      <vt:lpstr>2. Introduction</vt:lpstr>
      <vt:lpstr>2. Introduction</vt:lpstr>
      <vt:lpstr>3.3 Design: Circuit Diagram</vt:lpstr>
      <vt:lpstr>4 Implementation: Demonstration</vt:lpstr>
      <vt:lpstr>4 Implementation: Demonstration</vt:lpstr>
      <vt:lpstr>4 Implementation: Demonstration</vt:lpstr>
      <vt:lpstr>4 Implementation: Demonstration</vt:lpstr>
      <vt:lpstr>4 Implementation: Demonstration</vt:lpstr>
      <vt:lpstr>4 Implementation: Demonstration</vt:lpstr>
      <vt:lpstr>5.1 Novelty</vt:lpstr>
      <vt:lpstr>5.2 Design Considerations (PO(c))</vt:lpstr>
      <vt:lpstr>5.3 Limitations of Tools (PO(e))</vt:lpstr>
      <vt:lpstr>5.4 Impact Assessment (PO(f))</vt:lpstr>
      <vt:lpstr>6.1 Individual Contribution of Each Member</vt:lpstr>
      <vt:lpstr>6.2 Mode of TeamWork and Diversity</vt:lpstr>
      <vt:lpstr>6.3 Logbook of Project</vt:lpstr>
      <vt:lpstr>7 Communication to External Stakeholders (PO(j))</vt:lpstr>
      <vt:lpstr>8. Project Management and Cost Analysis (PO(k))</vt:lpstr>
      <vt:lpstr>8. Project Management and Cost Analysis (PO(k))</vt:lpstr>
      <vt:lpstr>8. Project Management and Cost Analysis (PO(k))</vt:lpstr>
      <vt:lpstr>9. Future Work</vt:lpstr>
      <vt:lpstr>10. References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Sajid Muhaimin Choudhury</dc:creator>
  <cp:lastModifiedBy>asus</cp:lastModifiedBy>
  <cp:revision>235</cp:revision>
  <cp:lastPrinted>2023-06-08T10:53:35Z</cp:lastPrinted>
  <dcterms:created xsi:type="dcterms:W3CDTF">2021-07-11T09:27:00Z</dcterms:created>
  <dcterms:modified xsi:type="dcterms:W3CDTF">2024-03-14T20:47:22Z</dcterms:modified>
</cp:coreProperties>
</file>